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3" r:id="rId28"/>
    <p:sldId id="284" r:id="rId29"/>
    <p:sldId id="261" r:id="rId30"/>
    <p:sldId id="285" r:id="rId31"/>
    <p:sldId id="286" r:id="rId32"/>
    <p:sldId id="287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8C50C"/>
    <a:srgbClr val="F7DB0D"/>
    <a:srgbClr val="947838"/>
    <a:srgbClr val="6FE5EB"/>
    <a:srgbClr val="BFBFBF"/>
    <a:srgbClr val="F2DD12"/>
    <a:srgbClr val="8E4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0" autoAdjust="0"/>
    <p:restoredTop sz="96631" autoAdjust="0"/>
  </p:normalViewPr>
  <p:slideViewPr>
    <p:cSldViewPr>
      <p:cViewPr>
        <p:scale>
          <a:sx n="100" d="100"/>
          <a:sy n="100" d="100"/>
        </p:scale>
        <p:origin x="-456" y="-23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4709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 prstMaterial="matte"/>
          </c:spPr>
          <c:dPt>
            <c:idx val="0"/>
            <c:bubble3D val="0"/>
            <c:explosion val="12"/>
          </c:dPt>
          <c:dLbls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uk-UA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Лист1!$A$2:$A$5</c:f>
              <c:strCache>
                <c:ptCount val="4"/>
                <c:pt idx="0">
                  <c:v>Орні землі</c:v>
                </c:pt>
                <c:pt idx="1">
                  <c:v>Луки і пасовища</c:v>
                </c:pt>
                <c:pt idx="2">
                  <c:v>Ліси</c:v>
                </c:pt>
                <c:pt idx="3">
                  <c:v>Населені пункти і гірські системи 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0.34</c:v>
                </c:pt>
                <c:pt idx="1">
                  <c:v>0.23</c:v>
                </c:pt>
                <c:pt idx="2">
                  <c:v>0.25</c:v>
                </c:pt>
                <c:pt idx="3">
                  <c:v>0.18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66148217830869038"/>
          <c:y val="0.15253777285290271"/>
          <c:w val="0.32931594557126503"/>
          <c:h val="0.72966265348783066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uk-UA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80156-DEAA-4EBF-AD7D-D9C81D69197E}" type="datetimeFigureOut">
              <a:rPr lang="uk-UA" smtClean="0"/>
              <a:t>06.02.2017</a:t>
            </a:fld>
            <a:endParaRPr lang="uk-UA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BCA78-001F-4C27-BE68-A46724815FBF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95249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BCA78-001F-4C27-BE68-A46724815FBF}" type="slidenum">
              <a:rPr lang="uk-UA" smtClean="0"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86649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BCA78-001F-4C27-BE68-A46724815FBF}" type="slidenum">
              <a:rPr lang="uk-UA" smtClean="0"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746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BCA78-001F-4C27-BE68-A46724815FBF}" type="slidenum">
              <a:rPr lang="uk-UA" smtClean="0"/>
              <a:t>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42161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BCA78-001F-4C27-BE68-A46724815FBF}" type="slidenum">
              <a:rPr lang="uk-UA" smtClean="0"/>
              <a:t>12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88286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BCA78-001F-4C27-BE68-A46724815FBF}" type="slidenum">
              <a:rPr lang="uk-UA" smtClean="0"/>
              <a:t>13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91878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BCA78-001F-4C27-BE68-A46724815FBF}" type="slidenum">
              <a:rPr lang="uk-UA" smtClean="0"/>
              <a:t>15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74840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BCA78-001F-4C27-BE68-A46724815FBF}" type="slidenum">
              <a:rPr lang="uk-UA" smtClean="0"/>
              <a:t>20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145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473200"/>
            <a:ext cx="5398295" cy="1816098"/>
          </a:xfrm>
        </p:spPr>
        <p:txBody>
          <a:bodyPr anchor="b">
            <a:normAutofit/>
          </a:bodyPr>
          <a:lstStyle>
            <a:lvl1pPr algn="r">
              <a:defRPr sz="36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3289300"/>
            <a:ext cx="5398295" cy="10541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4402932"/>
            <a:ext cx="1200150" cy="283369"/>
          </a:xfrm>
        </p:spPr>
        <p:txBody>
          <a:bodyPr/>
          <a:lstStyle/>
          <a:p>
            <a:fld id="{28E80666-FB37-4B36-9149-507F3B0178E3}" type="datetimeFigureOut">
              <a:rPr lang="en-US" smtClean="0"/>
              <a:pPr/>
              <a:t>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4402932"/>
            <a:ext cx="3670469" cy="283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4402932"/>
            <a:ext cx="413375" cy="283369"/>
          </a:xfrm>
        </p:spPr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0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252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34314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37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3406" y="2514600"/>
            <a:ext cx="7004388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599" y="3257550"/>
            <a:ext cx="7614275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52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481436"/>
            <a:ext cx="7598569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583036"/>
            <a:ext cx="7598570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27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 цита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0" y="2914650"/>
            <a:ext cx="7601577" cy="666750"/>
          </a:xfrm>
        </p:spPr>
        <p:txBody>
          <a:bodyPr vert="horz" lIns="68580" tIns="34290" rIns="68580" bIns="3429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1400"/>
            <a:ext cx="7601577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84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Істина/хибні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057399"/>
          </a:xfrm>
        </p:spPr>
        <p:txBody>
          <a:bodyPr vert="horz" lIns="68580" tIns="34290" rIns="68580" bIns="3429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2628900"/>
            <a:ext cx="7598571" cy="628650"/>
          </a:xfrm>
        </p:spPr>
        <p:txBody>
          <a:bodyPr vert="horz" lIns="68580" tIns="34290" rIns="68580" bIns="3429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90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606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4006" y="457200"/>
            <a:ext cx="1618914" cy="38862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457200"/>
            <a:ext cx="5874087" cy="38862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8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9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481436"/>
            <a:ext cx="7598570" cy="1101600"/>
          </a:xfrm>
        </p:spPr>
        <p:txBody>
          <a:bodyPr anchor="b"/>
          <a:lstStyle>
            <a:lvl1pPr algn="l">
              <a:defRPr sz="3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3036"/>
            <a:ext cx="759857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77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1606550"/>
            <a:ext cx="3746501" cy="2736851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6421" y="1606551"/>
            <a:ext cx="3746499" cy="273685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57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0252" y="1663700"/>
            <a:ext cx="35317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152651"/>
            <a:ext cx="3747692" cy="2190749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72003" y="1670050"/>
            <a:ext cx="35421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67612" y="2152651"/>
            <a:ext cx="3746501" cy="2190749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97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05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71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555750"/>
            <a:ext cx="2760664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151" y="457201"/>
            <a:ext cx="4626770" cy="38862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584450"/>
            <a:ext cx="2760664" cy="13716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528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190" y="685800"/>
            <a:ext cx="2460731" cy="3429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228850"/>
            <a:ext cx="4623490" cy="137160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4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contrast="3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effectLst/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606551"/>
            <a:ext cx="7598569" cy="27368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8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E80666-FB37-4B36-9149-507F3B0178E3}" type="datetimeFigureOut">
              <a:rPr lang="en-US" smtClean="0"/>
              <a:pPr/>
              <a:t>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8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8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866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  <p:sldLayoutId id="2147484001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1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32.png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../&#1043;&#1110;&#1084;&#1085;%20&#1060;&#1088;&#1072;&#1085;&#1094;&#1091;&#1079;&#1100;&#1082;&#1086;&#1111;%20&#1056;&#1077;&#1089;&#1087;&#1091;&#1073;&#1083;&#1110;&#1082;&#1080;%20(&#1093;&#1086;&#1088;&#1086;&#1088;&#1082;&#1077;&#1089;&#1090;&#1088;)%20-%20La%20Marseillaise%20(&#1052;&#1072;&#1088;&#1089;&#1077;&#1083;&#1100;&#1108;&#1079;&#1072;)1.mp3" TargetMode="External"/><Relationship Id="rId5" Type="http://schemas.openxmlformats.org/officeDocument/2006/relationships/image" Target="../media/image10.gif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480589" y="611221"/>
            <a:ext cx="8208912" cy="1674186"/>
          </a:xfrm>
          <a:gradFill flip="none" rotWithShape="1">
            <a:gsLst>
              <a:gs pos="0">
                <a:schemeClr val="accent3">
                  <a:lumMod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76200">
            <a:solidFill>
              <a:schemeClr val="tx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182880" indent="0" algn="ctr">
              <a:buNone/>
            </a:pPr>
            <a:r>
              <a:rPr lang="uk-UA" sz="4800" b="1" cap="none" dirty="0" smtClean="0">
                <a:ln w="18415" cmpd="sng">
                  <a:solidFill>
                    <a:srgbClr val="0000FF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Францу</a:t>
            </a:r>
            <a:r>
              <a:rPr lang="uk-UA" sz="4800" b="1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зька</a:t>
            </a:r>
            <a:r>
              <a:rPr lang="ru-RU" sz="4800" b="1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ru-RU" sz="4800" b="1" cap="none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Рес</a:t>
            </a:r>
            <a:r>
              <a:rPr lang="ru-RU" sz="4800" b="1" cap="none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публіка</a:t>
            </a:r>
            <a:r>
              <a:rPr lang="ru-RU" sz="4800" b="1" cap="none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ru-RU" sz="4800" b="1" cap="none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800" b="1" cap="none" dirty="0">
                <a:ln w="18415" cmpd="sng">
                  <a:solidFill>
                    <a:srgbClr val="0000FF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Répub</a:t>
            </a:r>
            <a:r>
              <a:rPr lang="en-US" sz="4800" b="1" cap="none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lique Fra</a:t>
            </a:r>
            <a:r>
              <a:rPr lang="en-US" sz="4800" b="1" cap="none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nçaise</a:t>
            </a:r>
            <a:endParaRPr lang="ru-RU" sz="4800" b="1" cap="none" dirty="0">
              <a:ln w="18415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>
          <a:xfrm>
            <a:off x="6804248" y="4353948"/>
            <a:ext cx="2250520" cy="719504"/>
          </a:xfrm>
        </p:spPr>
        <p:txBody>
          <a:bodyPr>
            <a:normAutofit fontScale="85000" lnSpcReduction="20000"/>
          </a:bodyPr>
          <a:lstStyle/>
          <a:p>
            <a:r>
              <a:rPr lang="uk-UA" dirty="0" smtClean="0"/>
              <a:t>Презентацію підготувала</a:t>
            </a:r>
          </a:p>
          <a:p>
            <a:r>
              <a:rPr lang="uk-UA" dirty="0" smtClean="0"/>
              <a:t> учениця </a:t>
            </a:r>
            <a:r>
              <a:rPr lang="ru-RU" dirty="0" smtClean="0"/>
              <a:t>10 </a:t>
            </a:r>
            <a:r>
              <a:rPr lang="uk-UA" dirty="0" smtClean="0"/>
              <a:t>класу</a:t>
            </a:r>
          </a:p>
          <a:p>
            <a:r>
              <a:rPr lang="uk-UA" dirty="0" smtClean="0"/>
              <a:t>Ковалишин Вікторія 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18" y="2462422"/>
            <a:ext cx="3060340" cy="183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758" y="2463738"/>
            <a:ext cx="3738880" cy="183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638" y="2462422"/>
            <a:ext cx="1834034" cy="1837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268418" y="2462423"/>
            <a:ext cx="8633254" cy="1315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268418" y="2462422"/>
            <a:ext cx="0" cy="1836204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268418" y="4298627"/>
            <a:ext cx="8633254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8901672" y="2463738"/>
            <a:ext cx="0" cy="1836205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3328758" y="2463738"/>
            <a:ext cx="0" cy="1836205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7071314" y="2463737"/>
            <a:ext cx="0" cy="1843625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68418" y="0"/>
            <a:ext cx="394627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uk-UA" sz="32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Презентація на тему:</a:t>
            </a:r>
            <a:endParaRPr lang="uk-UA" sz="32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058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23478"/>
            <a:ext cx="5713833" cy="530373"/>
          </a:xfrm>
          <a:solidFill>
            <a:schemeClr val="accent3">
              <a:lumMod val="50000"/>
            </a:schemeClr>
          </a:solidFill>
          <a:ln w="76200">
            <a:solidFill>
              <a:schemeClr val="tx2"/>
            </a:solidFill>
          </a:ln>
        </p:spPr>
        <p:txBody>
          <a:bodyPr>
            <a:noAutofit/>
          </a:bodyPr>
          <a:lstStyle/>
          <a:p>
            <a:pPr algn="ctr"/>
            <a:r>
              <a:rPr lang="uk-UA" sz="36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Населення</a:t>
            </a:r>
            <a:endParaRPr lang="uk-UA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4293">
            <a:off x="6130179" y="710838"/>
            <a:ext cx="2857500" cy="19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3706">
            <a:off x="5227992" y="2711501"/>
            <a:ext cx="3898871" cy="2188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771550"/>
                <a:ext cx="4995211" cy="4371950"/>
              </a:xfrm>
            </p:spPr>
            <p:txBody>
              <a:bodyPr anchor="t">
                <a:noAutofit/>
              </a:bodyPr>
              <a:lstStyle/>
              <a:p>
                <a:pPr marL="0" indent="0">
                  <a:buNone/>
                </a:pPr>
                <a:r>
                  <a:rPr lang="uk-UA" sz="2200" dirty="0" smtClean="0"/>
                  <a:t>Кількість: 66,3 млн осіб;</a:t>
                </a:r>
              </a:p>
              <a:p>
                <a:pPr marL="0" indent="0">
                  <a:buNone/>
                </a:pPr>
                <a:r>
                  <a:rPr lang="uk-UA" sz="2200" dirty="0"/>
                  <a:t>Національний </a:t>
                </a:r>
                <a:r>
                  <a:rPr lang="uk-UA" sz="2200" dirty="0" smtClean="0"/>
                  <a:t>склад: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uk-UA" sz="2200" dirty="0" smtClean="0"/>
                  <a:t>Французи(82%)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uk-UA" sz="2200" dirty="0" smtClean="0"/>
                  <a:t>Ельзасці, корсиканці та бретонці(18%)</a:t>
                </a:r>
                <a:endParaRPr lang="uk-UA" sz="2200" dirty="0" smtClean="0"/>
              </a:p>
              <a:p>
                <a:pPr marL="0" indent="0">
                  <a:buNone/>
                </a:pPr>
                <a:r>
                  <a:rPr lang="uk-UA" sz="2200" dirty="0" smtClean="0"/>
                  <a:t>Середня </a:t>
                </a:r>
                <a:r>
                  <a:rPr lang="uk-UA" sz="2200" dirty="0" smtClean="0"/>
                  <a:t>густота: 108 ос/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uk-UA" sz="2200" i="1" smtClean="0"/>
                        </m:ctrlPr>
                      </m:sSupPr>
                      <m:e>
                        <m:r>
                          <m:rPr>
                            <m:nor/>
                          </m:rPr>
                          <a:rPr lang="uk-UA" sz="2200" dirty="0"/>
                          <m:t>км</m:t>
                        </m:r>
                      </m:e>
                      <m:sup>
                        <m:r>
                          <a:rPr lang="uk-UA" sz="2200" b="0" i="1" smtClean="0"/>
                          <m:t>2</m:t>
                        </m:r>
                      </m:sup>
                    </m:sSup>
                  </m:oMath>
                </a14:m>
                <a:endParaRPr lang="uk-UA" sz="2200" dirty="0" smtClean="0"/>
              </a:p>
              <a:p>
                <a:pPr marL="0" indent="0">
                  <a:buNone/>
                </a:pPr>
                <a:r>
                  <a:rPr lang="uk-UA" sz="2200" dirty="0" smtClean="0"/>
                  <a:t>Урбанізація </a:t>
                </a:r>
                <a:r>
                  <a:rPr lang="uk-UA" sz="2200" dirty="0" smtClean="0"/>
                  <a:t>:</a:t>
                </a:r>
                <a:endParaRPr lang="uk-UA" sz="2200" dirty="0" smtClean="0"/>
              </a:p>
              <a:p>
                <a:pPr lvl="4">
                  <a:buFont typeface="Courier New" panose="02070309020205020404" pitchFamily="49" charset="0"/>
                  <a:buChar char="o"/>
                </a:pPr>
                <a:r>
                  <a:rPr lang="uk-UA" sz="2200" dirty="0" smtClean="0"/>
                  <a:t>Міське населення 75%</a:t>
                </a:r>
              </a:p>
              <a:p>
                <a:pPr lvl="4">
                  <a:buFont typeface="Courier New" panose="02070309020205020404" pitchFamily="49" charset="0"/>
                  <a:buChar char="o"/>
                </a:pPr>
                <a:r>
                  <a:rPr lang="uk-UA" sz="2200" dirty="0" smtClean="0"/>
                  <a:t>Сільське населення 25</a:t>
                </a:r>
                <a:r>
                  <a:rPr lang="uk-UA" sz="2200" dirty="0" smtClean="0"/>
                  <a:t>%</a:t>
                </a:r>
              </a:p>
              <a:p>
                <a:pPr marL="0" indent="0">
                  <a:buNone/>
                </a:pPr>
                <a:r>
                  <a:rPr lang="uk-UA" sz="2200" dirty="0" smtClean="0"/>
                  <a:t>Віра: Християнство(католицизм)</a:t>
                </a: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771550"/>
                <a:ext cx="4995211" cy="4371950"/>
              </a:xfrm>
              <a:blipFill rotWithShape="1">
                <a:blip r:embed="rId4"/>
                <a:stretch>
                  <a:fillRect l="-2076" t="-1116" r="-244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327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32105"/>
            <a:ext cx="7598569" cy="667437"/>
          </a:xfrm>
        </p:spPr>
        <p:txBody>
          <a:bodyPr>
            <a:normAutofit/>
          </a:bodyPr>
          <a:lstStyle/>
          <a:p>
            <a:pPr algn="ctr"/>
            <a:r>
              <a:rPr lang="uk-UA" b="1" cap="none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Топ 10 найбільших міст Французької республіки</a:t>
            </a:r>
            <a:endParaRPr lang="uk-UA" b="1" cap="none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00"/>
          <a:stretch/>
        </p:blipFill>
        <p:spPr bwMode="auto">
          <a:xfrm>
            <a:off x="-11252" y="580476"/>
            <a:ext cx="9155252" cy="17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6029" y="1976669"/>
            <a:ext cx="1728192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>
                <a:solidFill>
                  <a:schemeClr val="bg1"/>
                </a:solidFill>
              </a:rPr>
              <a:t>10.Лілль </a:t>
            </a: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7"/>
          <a:stretch/>
        </p:blipFill>
        <p:spPr bwMode="auto">
          <a:xfrm>
            <a:off x="-23889" y="935064"/>
            <a:ext cx="9167889" cy="1933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50309" y="2490119"/>
            <a:ext cx="1728192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>
                <a:solidFill>
                  <a:schemeClr val="bg1"/>
                </a:solidFill>
              </a:rPr>
              <a:t>9.Бордо</a:t>
            </a: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/>
          <a:stretch/>
        </p:blipFill>
        <p:spPr bwMode="auto">
          <a:xfrm>
            <a:off x="-23889" y="1379030"/>
            <a:ext cx="9167889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750309" y="2595278"/>
            <a:ext cx="1728191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algn="ctr"/>
            <a:r>
              <a:rPr lang="uk-UA" dirty="0" smtClean="0">
                <a:solidFill>
                  <a:schemeClr val="bg1"/>
                </a:solidFill>
              </a:rPr>
              <a:t>8.Монпельє</a:t>
            </a: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41"/>
          <a:stretch/>
        </p:blipFill>
        <p:spPr bwMode="auto">
          <a:xfrm>
            <a:off x="-36256" y="1765935"/>
            <a:ext cx="9167889" cy="209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50309" y="3488892"/>
            <a:ext cx="1693912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>
                <a:solidFill>
                  <a:schemeClr val="bg1"/>
                </a:solidFill>
              </a:rPr>
              <a:t>7.Страсбург</a:t>
            </a:r>
            <a:r>
              <a:rPr lang="uk-UA" dirty="0" smtClean="0"/>
              <a:t> </a:t>
            </a:r>
            <a:endParaRPr lang="uk-UA" dirty="0"/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r="8040"/>
          <a:stretch/>
        </p:blipFill>
        <p:spPr bwMode="auto">
          <a:xfrm>
            <a:off x="-36256" y="2067694"/>
            <a:ext cx="919275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50311" y="3831962"/>
            <a:ext cx="1728190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>
                <a:solidFill>
                  <a:schemeClr val="bg1"/>
                </a:solidFill>
              </a:rPr>
              <a:t>6.Нант</a:t>
            </a: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2"/>
          <a:stretch/>
        </p:blipFill>
        <p:spPr bwMode="auto">
          <a:xfrm>
            <a:off x="-23822" y="2407443"/>
            <a:ext cx="9180391" cy="2172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50312" y="4201294"/>
            <a:ext cx="1728188" cy="37849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>
                <a:solidFill>
                  <a:schemeClr val="bg1"/>
                </a:solidFill>
              </a:rPr>
              <a:t>5.Ніцца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139054" y="5804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226 </a:t>
            </a:r>
            <a:r>
              <a:rPr lang="uk-UA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014* </a:t>
            </a:r>
            <a:endParaRPr lang="uk-UA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139054" y="9498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235 </a:t>
            </a:r>
            <a:r>
              <a:rPr lang="uk-UA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891* </a:t>
            </a:r>
            <a:endParaRPr lang="uk-UA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8139053" y="137903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265 </a:t>
            </a:r>
            <a:r>
              <a:rPr lang="uk-UA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634* </a:t>
            </a:r>
            <a:endParaRPr lang="uk-UA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139052" y="174553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/>
              <a:t>272 </a:t>
            </a:r>
            <a:r>
              <a:rPr lang="uk-UA" b="1" dirty="0" smtClean="0"/>
              <a:t>975* </a:t>
            </a:r>
            <a:endParaRPr lang="uk-UA" b="1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139051" y="205794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283 </a:t>
            </a:r>
            <a:r>
              <a:rPr lang="uk-UA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025* </a:t>
            </a:r>
            <a:endParaRPr lang="uk-UA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8151421" y="240744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344 </a:t>
            </a:r>
            <a:r>
              <a:rPr lang="uk-UA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875* </a:t>
            </a:r>
            <a:endParaRPr lang="uk-UA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9376" y="4670216"/>
            <a:ext cx="679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*Дана кількість не включає в себе жителів приміських агломерацій</a:t>
            </a:r>
            <a:endParaRPr lang="uk-UA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3" r="5762"/>
          <a:stretch/>
        </p:blipFill>
        <p:spPr bwMode="auto">
          <a:xfrm>
            <a:off x="-23889" y="2798507"/>
            <a:ext cx="9192825" cy="236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750312" y="4794343"/>
            <a:ext cx="1728192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>
                <a:solidFill>
                  <a:schemeClr val="bg1"/>
                </a:solidFill>
              </a:rPr>
              <a:t>4.Тулуза 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151421" y="281510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439 </a:t>
            </a:r>
            <a:r>
              <a:rPr lang="uk-UA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553* </a:t>
            </a:r>
            <a:endParaRPr lang="uk-UA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4323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3" grpId="0"/>
      <p:bldP spid="12" grpId="0"/>
      <p:bldP spid="13" grpId="0"/>
      <p:bldP spid="14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874"/>
          <a:stretch/>
        </p:blipFill>
        <p:spPr bwMode="auto">
          <a:xfrm>
            <a:off x="-9664" y="-29635"/>
            <a:ext cx="9144001" cy="1634143"/>
          </a:xfrm>
          <a:prstGeom prst="rect">
            <a:avLst/>
          </a:prstGeom>
          <a:noFill/>
          <a:ln w="76200" cmpd="sng">
            <a:solidFill>
              <a:srgbClr val="8E4E1A"/>
            </a:solidFill>
            <a:prstDash val="solid"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42255" y="1235318"/>
            <a:ext cx="1440160" cy="369332"/>
          </a:xfrm>
          <a:prstGeom prst="rect">
            <a:avLst/>
          </a:prstGeom>
          <a:solidFill>
            <a:srgbClr val="8E4E1A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r>
              <a:rPr lang="uk-UA" dirty="0" smtClean="0"/>
              <a:t>.Ліон </a:t>
            </a:r>
            <a:endParaRPr lang="uk-UA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41" b="7641"/>
          <a:stretch/>
        </p:blipFill>
        <p:spPr bwMode="auto">
          <a:xfrm>
            <a:off x="-9664" y="1347614"/>
            <a:ext cx="9144000" cy="1983819"/>
          </a:xfrm>
          <a:prstGeom prst="rect">
            <a:avLst/>
          </a:prstGeom>
          <a:noFill/>
          <a:ln w="76200">
            <a:solidFill>
              <a:schemeClr val="tx2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42256" y="2962101"/>
            <a:ext cx="1440160" cy="369332"/>
          </a:xfrm>
          <a:prstGeom prst="rect">
            <a:avLst/>
          </a:prstGeom>
          <a:solidFill>
            <a:schemeClr val="tx2">
              <a:lumMod val="9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>
                <a:solidFill>
                  <a:schemeClr val="bg1"/>
                </a:solidFill>
              </a:rPr>
              <a:t>2.Марсель</a:t>
            </a: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64" b="12880"/>
          <a:stretch/>
        </p:blipFill>
        <p:spPr bwMode="auto">
          <a:xfrm>
            <a:off x="-32752" y="2911870"/>
            <a:ext cx="9190176" cy="2293145"/>
          </a:xfrm>
          <a:prstGeom prst="rect">
            <a:avLst/>
          </a:prstGeom>
          <a:noFill/>
          <a:ln w="76200">
            <a:solidFill>
              <a:srgbClr val="F2DD12"/>
            </a:solidFill>
            <a:prstDash val="solid"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42257" y="4835683"/>
            <a:ext cx="1440159" cy="369332"/>
          </a:xfrm>
          <a:prstGeom prst="rect">
            <a:avLst/>
          </a:prstGeom>
          <a:solidFill>
            <a:srgbClr val="F2DD1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>
                <a:solidFill>
                  <a:schemeClr val="bg1"/>
                </a:solidFill>
              </a:rPr>
              <a:t>1.Париж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109594" y="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>
                <a:solidFill>
                  <a:srgbClr val="947838"/>
                </a:solidFill>
              </a:rPr>
              <a:t>483 </a:t>
            </a:r>
            <a:r>
              <a:rPr lang="uk-UA" b="1" dirty="0" smtClean="0">
                <a:solidFill>
                  <a:srgbClr val="947838"/>
                </a:solidFill>
              </a:rPr>
              <a:t>181* </a:t>
            </a:r>
            <a:endParaRPr lang="uk-UA" b="1" dirty="0">
              <a:solidFill>
                <a:srgbClr val="947838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109593" y="141984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/>
              <a:t>851 </a:t>
            </a:r>
            <a:r>
              <a:rPr lang="uk-UA" b="1" dirty="0" smtClean="0"/>
              <a:t>420* </a:t>
            </a:r>
            <a:endParaRPr lang="uk-UA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939674" y="2962101"/>
            <a:ext cx="12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>
                <a:solidFill>
                  <a:srgbClr val="F7DB0D"/>
                </a:solidFill>
              </a:rPr>
              <a:t>2 211 </a:t>
            </a:r>
            <a:r>
              <a:rPr lang="uk-UA" b="1" dirty="0" smtClean="0">
                <a:solidFill>
                  <a:srgbClr val="F7DB0D"/>
                </a:solidFill>
              </a:rPr>
              <a:t>297* </a:t>
            </a:r>
            <a:endParaRPr lang="uk-UA" b="1" dirty="0">
              <a:solidFill>
                <a:srgbClr val="F7DB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5707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3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8865">
            <a:off x="251520" y="1758415"/>
            <a:ext cx="2606974" cy="19581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8763">
            <a:off x="465372" y="3198960"/>
            <a:ext cx="2395135" cy="16765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9750">
            <a:off x="6320472" y="1414470"/>
            <a:ext cx="2791197" cy="186079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997572" y="1275606"/>
            <a:ext cx="3744416" cy="3521096"/>
          </a:xfrm>
        </p:spPr>
        <p:txBody>
          <a:bodyPr>
            <a:noAutofit/>
          </a:bodyPr>
          <a:lstStyle/>
          <a:p>
            <a:r>
              <a:rPr lang="uk-UA" sz="1700" dirty="0" smtClean="0"/>
              <a:t>Франція - високорозвинута індустріально-аграрна держава, одна з "великої сімки" найрозвинених країн світу</a:t>
            </a:r>
            <a:r>
              <a:rPr lang="uk-UA" sz="1700" dirty="0"/>
              <a:t>. Основні галузі </a:t>
            </a:r>
            <a:r>
              <a:rPr lang="uk-UA" sz="1700" dirty="0" smtClean="0"/>
              <a:t>французької промисловості</a:t>
            </a:r>
            <a:r>
              <a:rPr lang="uk-UA" sz="1700" dirty="0"/>
              <a:t>: </a:t>
            </a:r>
            <a:endParaRPr lang="uk-UA" sz="17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700" dirty="0" smtClean="0"/>
              <a:t>машинобудування,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700" dirty="0" smtClean="0"/>
              <a:t>хімічна промисловість,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700" dirty="0" smtClean="0"/>
              <a:t>харчова промисловість,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700" dirty="0" smtClean="0"/>
              <a:t>кораблебудування,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700" dirty="0" smtClean="0"/>
              <a:t>металургія</a:t>
            </a:r>
            <a:r>
              <a:rPr lang="uk-UA" sz="1700" dirty="0"/>
              <a:t>, </a:t>
            </a:r>
            <a:endParaRPr lang="uk-UA" sz="17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700" dirty="0" smtClean="0"/>
              <a:t>атомна енергетика</a:t>
            </a:r>
            <a:r>
              <a:rPr lang="uk-UA" sz="1700" dirty="0"/>
              <a:t>.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6197">
            <a:off x="6156174" y="2751738"/>
            <a:ext cx="2819152" cy="21143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23478"/>
            <a:ext cx="7598570" cy="1101600"/>
          </a:xfrm>
          <a:solidFill>
            <a:schemeClr val="accent3">
              <a:lumMod val="50000"/>
            </a:schemeClr>
          </a:solidFill>
          <a:ln w="76200">
            <a:solidFill>
              <a:schemeClr val="tx2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uk-UA" sz="36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Економіка Французької республіки</a:t>
            </a:r>
            <a:endParaRPr lang="uk-UA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36305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1911"/>
            <a:ext cx="3894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Паливна промисловість </a:t>
            </a:r>
            <a:endParaRPr lang="uk-UA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59832" y="987574"/>
            <a:ext cx="6084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 країні відчувається дефіцит мінерального палива. Тому Ф.Р</a:t>
            </a:r>
            <a:r>
              <a:rPr lang="uk-UA" dirty="0"/>
              <a:t>.</a:t>
            </a:r>
            <a:r>
              <a:rPr lang="uk-UA" dirty="0" smtClean="0"/>
              <a:t> є частим імпортером </a:t>
            </a:r>
            <a:r>
              <a:rPr lang="uk-UA" dirty="0" smtClean="0"/>
              <a:t>газу</a:t>
            </a:r>
            <a:r>
              <a:rPr lang="uk-UA" dirty="0"/>
              <a:t> </a:t>
            </a:r>
            <a:r>
              <a:rPr lang="uk-UA" dirty="0" smtClean="0"/>
              <a:t>і</a:t>
            </a:r>
            <a:r>
              <a:rPr lang="uk-UA" dirty="0" smtClean="0"/>
              <a:t> нафти. </a:t>
            </a:r>
            <a:r>
              <a:rPr lang="uk-UA" dirty="0"/>
              <a:t>Головними пунктами приймання нафти та її переробки є Гавр і Марсель. Трубопроводами Гавр зв'язаний з Парижем, Марсель — з Німеччиною через Ліон і Страсбург. Природний газ надходить з Нідерландів, Росії та з Алжиру.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93418"/>
            <a:ext cx="2808312" cy="20294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5" b="17711"/>
          <a:stretch/>
        </p:blipFill>
        <p:spPr bwMode="auto">
          <a:xfrm>
            <a:off x="2627784" y="2993121"/>
            <a:ext cx="5344666" cy="191902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0853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6689" y="51470"/>
            <a:ext cx="7598569" cy="648072"/>
          </a:xfrm>
        </p:spPr>
        <p:txBody>
          <a:bodyPr>
            <a:normAutofit/>
          </a:bodyPr>
          <a:lstStyle/>
          <a:p>
            <a:pPr algn="ctr"/>
            <a:r>
              <a:rPr lang="uk-UA" sz="36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Електроенергетика</a:t>
            </a:r>
            <a:endParaRPr lang="uk-UA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949" y="627534"/>
            <a:ext cx="4248472" cy="190706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uk-UA" sz="1600" dirty="0" smtClean="0"/>
              <a:t>Франція займає перше місце в Європі за кількістю атомних електростанцій. На атомну енергетику припадає </a:t>
            </a:r>
            <a:r>
              <a:rPr lang="en-US" sz="1600" dirty="0" smtClean="0"/>
              <a:t>75</a:t>
            </a:r>
            <a:r>
              <a:rPr lang="uk-UA" sz="1600" dirty="0" smtClean="0"/>
              <a:t>% виробленої електроенергії.</a:t>
            </a:r>
            <a:r>
              <a:rPr lang="ru-RU" sz="1600" dirty="0"/>
              <a:t> </a:t>
            </a:r>
            <a:r>
              <a:rPr lang="uk-UA" sz="1600" dirty="0" smtClean="0"/>
              <a:t>За потужністю АЕС (60 млн кВт) країна поступається лише США</a:t>
            </a:r>
            <a:r>
              <a:rPr lang="uk-UA" sz="1600" dirty="0"/>
              <a:t>. Річне виробництво </a:t>
            </a:r>
            <a:r>
              <a:rPr lang="uk-UA" sz="1600" dirty="0" smtClean="0"/>
              <a:t>електроенергії з припливних електростанцій </a:t>
            </a:r>
            <a:r>
              <a:rPr lang="uk-UA" sz="1600" dirty="0"/>
              <a:t>становить 450 млрд кВт год і частину її Франція передає своїм східним сусідам.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74" y="915566"/>
            <a:ext cx="4562872" cy="342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5" b="13177"/>
          <a:stretch/>
        </p:blipFill>
        <p:spPr bwMode="auto">
          <a:xfrm>
            <a:off x="137414" y="2859782"/>
            <a:ext cx="4248472" cy="21921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277457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95486"/>
            <a:ext cx="7598569" cy="602381"/>
          </a:xfrm>
        </p:spPr>
        <p:txBody>
          <a:bodyPr>
            <a:normAutofit/>
          </a:bodyPr>
          <a:lstStyle/>
          <a:p>
            <a:r>
              <a:rPr lang="uk-UA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rgbClr val="6FE5EB"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Чорна та кольорова металургія</a:t>
            </a:r>
            <a:endParaRPr lang="uk-UA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rgbClr val="6FE5EB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251520" y="3291830"/>
            <a:ext cx="8640960" cy="197331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uk-UA" sz="2000" dirty="0" smtClean="0"/>
              <a:t>На сьогоднішній день, чорна металургія зміщується в бік моря, де працює на імпортній сировині.</a:t>
            </a:r>
          </a:p>
          <a:p>
            <a:pPr marL="0" indent="0">
              <a:buNone/>
            </a:pPr>
            <a:r>
              <a:rPr lang="uk-UA" sz="2000" dirty="0" smtClean="0"/>
              <a:t>Кольорова </a:t>
            </a:r>
            <a:r>
              <a:rPr lang="uk-UA" sz="2000" dirty="0" smtClean="0"/>
              <a:t>металургія - важлива галузь економіки країни.</a:t>
            </a:r>
            <a:r>
              <a:rPr lang="ru-RU" sz="2000" dirty="0"/>
              <a:t> </a:t>
            </a:r>
            <a:r>
              <a:rPr lang="uk-UA" sz="2000" dirty="0" smtClean="0"/>
              <a:t>Особливо розвинуті алюмінієва та свинцево-цинкова галузі. У Франції видобувають також мідь, срібло, вольфрам, літій, сурму</a:t>
            </a:r>
            <a:endParaRPr lang="uk-UA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15566"/>
            <a:ext cx="3391851" cy="229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95"/>
          <a:stretch/>
        </p:blipFill>
        <p:spPr bwMode="auto">
          <a:xfrm>
            <a:off x="4448810" y="801880"/>
            <a:ext cx="4443670" cy="241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36683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23478"/>
            <a:ext cx="7598569" cy="530373"/>
          </a:xfrm>
        </p:spPr>
        <p:txBody>
          <a:bodyPr>
            <a:noAutofit/>
          </a:bodyPr>
          <a:lstStyle/>
          <a:p>
            <a:pPr algn="ctr"/>
            <a:r>
              <a:rPr lang="uk-UA" sz="36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2"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Машинобудування</a:t>
            </a:r>
            <a:endParaRPr lang="uk-UA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tx2">
                    <a:alpha val="6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627534"/>
            <a:ext cx="8892480" cy="2477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2000" dirty="0" smtClean="0"/>
              <a:t>Машинобудування — головна галузь промисловості Франції. Провідною галуззю машинобудування є транспортне машинобудування і наразі повними темпами розвивається лише автомобільна підгалузь. Основні автомобільні заводи знаходяться у Парижі, Ліоні. </a:t>
            </a:r>
          </a:p>
          <a:p>
            <a:pPr marL="0" indent="0">
              <a:buNone/>
            </a:pPr>
            <a:r>
              <a:rPr lang="uk-UA" sz="2000" dirty="0" smtClean="0"/>
              <a:t>Важливою галуззю машинобудування є авіаракетна. Центри авіаційної промисловості — Париж, Тулуза, Бордо і Маріньяні</a:t>
            </a:r>
            <a:r>
              <a:rPr lang="ru-RU" sz="2000" dirty="0" smtClean="0"/>
              <a:t>.</a:t>
            </a:r>
            <a:endParaRPr lang="uk-UA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03798"/>
            <a:ext cx="6898939" cy="20244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12744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9068" y="51470"/>
            <a:ext cx="7598569" cy="720080"/>
          </a:xfrm>
        </p:spPr>
        <p:txBody>
          <a:bodyPr>
            <a:normAutofit/>
          </a:bodyPr>
          <a:lstStyle/>
          <a:p>
            <a:pPr algn="ctr"/>
            <a:r>
              <a:rPr lang="uk-UA" sz="36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Хімічна промисловість</a:t>
            </a:r>
            <a:endParaRPr lang="uk-UA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12" y="1131590"/>
            <a:ext cx="4320480" cy="243027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052" y="3219822"/>
            <a:ext cx="5184576" cy="17821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15566"/>
            <a:ext cx="4345681" cy="345638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uk-UA" sz="2000" dirty="0" smtClean="0"/>
              <a:t>В </a:t>
            </a:r>
            <a:r>
              <a:rPr lang="uk-UA" sz="2000" dirty="0"/>
              <a:t>Лотарингії на базі місцевої сировини розвинені вуглехімія і виробництво соди, в Ельзасі — виробництво калійних добрив, в Ландах — лісохімія, в Альпах і Піренеях — електрохімія. Виробництвом синтетичних волокон у Франції виділяється хімічний концерн "Рон-Пулен" — четвертий у світі виробник хімічних волокон.</a:t>
            </a:r>
          </a:p>
        </p:txBody>
      </p:sp>
    </p:spTree>
    <p:extLst>
      <p:ext uri="{BB962C8B-B14F-4D97-AF65-F5344CB8AC3E}">
        <p14:creationId xmlns:p14="http://schemas.microsoft.com/office/powerpoint/2010/main" val="46195906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4624"/>
            <a:ext cx="7598569" cy="720080"/>
          </a:xfrm>
        </p:spPr>
        <p:txBody>
          <a:bodyPr>
            <a:normAutofit/>
          </a:bodyPr>
          <a:lstStyle/>
          <a:p>
            <a:pPr algn="ctr"/>
            <a:r>
              <a:rPr lang="uk-UA" sz="36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Легка промисловість</a:t>
            </a:r>
            <a:endParaRPr lang="uk-UA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99992" y="699542"/>
            <a:ext cx="4392488" cy="4320480"/>
          </a:xfrm>
        </p:spPr>
        <p:txBody>
          <a:bodyPr anchor="t">
            <a:normAutofit/>
          </a:bodyPr>
          <a:lstStyle/>
          <a:p>
            <a:pPr marL="0" indent="0" algn="r">
              <a:buNone/>
            </a:pPr>
            <a:r>
              <a:rPr lang="uk-UA" sz="2000" dirty="0"/>
              <a:t>Важливою галуззю легкої промисловості залишається текстильна, яка займає традиційні райони — на півночі (Рубе-Туркуен, Лілль, Армантьєр, Комбре), де розвивається вовняне, лляне, джутове і бавовняне виробництво. На схилах Вогезів і Ельзасу — бавовняне </a:t>
            </a:r>
            <a:r>
              <a:rPr lang="uk-UA" sz="2000" dirty="0" smtClean="0"/>
              <a:t>виробництво. Центрами </a:t>
            </a:r>
            <a:r>
              <a:rPr lang="uk-UA" sz="2000" dirty="0"/>
              <a:t>трикотажної промисловості є Париж, Труа, Рубе.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98" y="699542"/>
            <a:ext cx="4032448" cy="2688299"/>
          </a:xfrm>
          <a:prstGeom prst="round2DiagRect">
            <a:avLst>
              <a:gd name="adj1" fmla="val 1712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8970">
            <a:off x="1115616" y="2693142"/>
            <a:ext cx="3373588" cy="2226568"/>
          </a:xfrm>
          <a:prstGeom prst="snip2DiagRect">
            <a:avLst>
              <a:gd name="adj1" fmla="val 0"/>
              <a:gd name="adj2" fmla="val 39639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5295597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123478"/>
            <a:ext cx="6512511" cy="519522"/>
          </a:xfrm>
          <a:solidFill>
            <a:schemeClr val="accent3">
              <a:lumMod val="50000"/>
            </a:schemeClr>
          </a:solidFill>
          <a:ln w="76200">
            <a:solidFill>
              <a:schemeClr val="tx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uk-UA" sz="36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Символіка країни</a:t>
            </a:r>
            <a:endParaRPr lang="uk-UA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4781" y="3056933"/>
            <a:ext cx="3384376" cy="324036"/>
          </a:xfrm>
        </p:spPr>
        <p:txBody>
          <a:bodyPr>
            <a:noAutofit/>
          </a:bodyPr>
          <a:lstStyle/>
          <a:p>
            <a:pPr marL="45720" indent="0" algn="ctr">
              <a:buNone/>
            </a:pPr>
            <a:r>
              <a:rPr lang="uk-UA" sz="2200" dirty="0" smtClean="0"/>
              <a:t>Державний прапор</a:t>
            </a:r>
            <a:endParaRPr lang="uk-UA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82085"/>
            <a:ext cx="3384376" cy="1692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" b="99868" l="100" r="100000">
                        <a14:backgroundMark x1="35306" y1="39856" x2="36327" y2="38959"/>
                        <a14:backgroundMark x1="33878" y1="35548" x2="36122" y2="38061"/>
                        <a14:backgroundMark x1="33469" y1="31957" x2="33878" y2="29803"/>
                        <a14:backgroundMark x1="40816" y1="32855" x2="40816" y2="30700"/>
                        <a14:backgroundMark x1="27755" y1="32496" x2="29796" y2="33214"/>
                        <a14:backgroundMark x1="20204" y1="35009" x2="23878" y2="34111"/>
                        <a14:backgroundMark x1="30000" y1="44524" x2="27551" y2="42549"/>
                        <a14:backgroundMark x1="31837" y1="66607" x2="32857" y2="65889"/>
                        <a14:backgroundMark x1="39184" y1="68402" x2="40408" y2="68582"/>
                        <a14:backgroundMark x1="34898" y1="69300" x2="34898" y2="69300"/>
                        <a14:backgroundMark x1="70000" y1="66068" x2="70000" y2="66068"/>
                        <a14:backgroundMark x1="75102" y1="63196" x2="75102" y2="63196"/>
                        <a14:backgroundMark x1="71837" y1="43447" x2="71837" y2="43447"/>
                        <a14:backgroundMark x1="67551" y1="40575" x2="67551" y2="40575"/>
                        <a14:backgroundMark x1="71837" y1="31418" x2="71837" y2="31418"/>
                        <a14:backgroundMark x1="84490" y1="23698" x2="84490" y2="23698"/>
                        <a14:backgroundMark x1="33878" y1="29264" x2="36122" y2="26571"/>
                        <a14:backgroundMark x1="32245" y1="40431" x2="32245" y2="40431"/>
                        <a14:backgroundMark x1="31224" y1="44019" x2="31224" y2="44019"/>
                        <a14:backgroundMark x1="31224" y1="66986" x2="31224" y2="66986"/>
                        <a14:backgroundMark x1="36122" y1="68900" x2="36122" y2="68900"/>
                        <a14:backgroundMark x1="34286" y1="69139" x2="34286" y2="69139"/>
                        <a14:backgroundMark x1="32449" y1="34689" x2="32449" y2="34689"/>
                        <a14:backgroundMark x1="40816" y1="30622" x2="41224" y2="29426"/>
                        <a14:backgroundMark x1="70000" y1="66268" x2="70408" y2="66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822626"/>
            <a:ext cx="2592288" cy="221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40153" y="3053274"/>
            <a:ext cx="26877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200" dirty="0" smtClean="0"/>
              <a:t>Державний герб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91880" y="4515967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200" dirty="0" smtClean="0"/>
              <a:t>Державний гімн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441253" y="4220437"/>
            <a:ext cx="6408297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ru-RU" dirty="0" smtClean="0">
                <a:solidFill>
                  <a:schemeClr val="bg1"/>
                </a:solidFill>
                <a:hlinkClick r:id="rId6" action="ppaction://hlinkfile"/>
              </a:rPr>
              <a:t>Клод </a:t>
            </a:r>
            <a:r>
              <a:rPr lang="ru-RU" dirty="0">
                <a:solidFill>
                  <a:schemeClr val="bg1"/>
                </a:solidFill>
                <a:hlinkClick r:id="rId6" action="ppaction://hlinkfile"/>
              </a:rPr>
              <a:t>Жозеф Руже де Ліль </a:t>
            </a:r>
            <a:r>
              <a:rPr lang="en-US" dirty="0" smtClean="0">
                <a:solidFill>
                  <a:schemeClr val="bg1"/>
                </a:solidFill>
                <a:hlinkClick r:id="rId6" action="ppaction://hlinkfile"/>
              </a:rPr>
              <a:t>— La Marseillaise</a:t>
            </a:r>
            <a:r>
              <a:rPr lang="uk-UA" dirty="0" smtClean="0">
                <a:solidFill>
                  <a:schemeClr val="bg1"/>
                </a:solidFill>
                <a:hlinkClick r:id="rId6" action="ppaction://hlinkfile"/>
              </a:rPr>
              <a:t>(Марсельєза)</a:t>
            </a:r>
            <a:endParaRPr lang="uk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56322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953" y="1999742"/>
            <a:ext cx="2292846" cy="3057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5576" y="22491"/>
            <a:ext cx="7598569" cy="2016224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uk-UA" sz="2000" dirty="0"/>
              <a:t>Провідними субгалузями є м'ясна, молочна, борошномельна, консервна, хлібобулочна, виробництво алкогольних, зокрема марочних вин — шампанське, бордоське, анжуйське, бургундське, кагор, коньяк) і безалкогольних напоїв. Найбільшою концентрацією підприємств харчової промисловості виділяються Іль-де-Франс, Нор-Па-де-Кале, Пікардія, Бретань, землі вздовж Луари.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114" y="3000462"/>
            <a:ext cx="2760279" cy="20564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73" y="2054300"/>
            <a:ext cx="3816424" cy="2592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56" y="2054300"/>
            <a:ext cx="3887217" cy="2592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4397103"/>
            <a:ext cx="7598569" cy="746397"/>
          </a:xfrm>
        </p:spPr>
        <p:txBody>
          <a:bodyPr>
            <a:normAutofit/>
          </a:bodyPr>
          <a:lstStyle/>
          <a:p>
            <a:pPr algn="ctr"/>
            <a:r>
              <a:rPr lang="uk-UA" sz="36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Харчова промисловість</a:t>
            </a:r>
            <a:endParaRPr lang="uk-UA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5">
                    <a:alpha val="6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957492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3075806"/>
            <a:ext cx="7598570" cy="669552"/>
          </a:xfrm>
          <a:solidFill>
            <a:schemeClr val="accent3">
              <a:lumMod val="50000"/>
            </a:schemeClr>
          </a:solidFill>
          <a:ln w="76200">
            <a:solidFill>
              <a:schemeClr val="tx2"/>
            </a:solidFill>
          </a:ln>
        </p:spPr>
        <p:txBody>
          <a:bodyPr>
            <a:normAutofit/>
          </a:bodyPr>
          <a:lstStyle/>
          <a:p>
            <a:pPr algn="ctr"/>
            <a:r>
              <a:rPr lang="uk-UA" sz="36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Сільське господарство </a:t>
            </a:r>
            <a:endParaRPr lang="uk-UA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Текст 2"/>
          <p:cNvSpPr>
            <a:spLocks noGrp="1" noChangeAspect="1"/>
          </p:cNvSpPr>
          <p:nvPr>
            <p:ph type="body" idx="1"/>
          </p:nvPr>
        </p:nvSpPr>
        <p:spPr>
          <a:xfrm>
            <a:off x="107505" y="3795885"/>
            <a:ext cx="9036495" cy="1296145"/>
          </a:xfrm>
        </p:spPr>
        <p:txBody>
          <a:bodyPr>
            <a:noAutofit/>
          </a:bodyPr>
          <a:lstStyle/>
          <a:p>
            <a:r>
              <a:rPr lang="uk-UA" sz="1850" cap="none" dirty="0" smtClean="0"/>
              <a:t>Французькій Республіці, як високорозвиненій та пост-індустріальній країні, характерний інтенсивний рівень розвитку СГ. </a:t>
            </a:r>
            <a:r>
              <a:rPr lang="ru-RU" sz="1850" cap="none" dirty="0" smtClean="0"/>
              <a:t>У </a:t>
            </a:r>
            <a:r>
              <a:rPr lang="uk-UA" sz="1850" cap="none" dirty="0" smtClean="0"/>
              <a:t>цілому</a:t>
            </a:r>
            <a:r>
              <a:rPr lang="uk-UA" sz="1850" cap="none" dirty="0"/>
              <a:t>,</a:t>
            </a:r>
            <a:r>
              <a:rPr lang="ru-RU" sz="1850" cap="none" dirty="0" smtClean="0"/>
              <a:t> </a:t>
            </a:r>
            <a:r>
              <a:rPr lang="uk-UA" sz="1850" cap="none" dirty="0" smtClean="0"/>
              <a:t>сільське господарство Франції залишається найбільшим виробником продовольства у Європі, продукція якого використовується не лише для власних потреб, а й для експорту на європейський і світовий ринки.</a:t>
            </a:r>
            <a:endParaRPr lang="uk-UA" sz="1850" cap="non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9502"/>
            <a:ext cx="5159425" cy="2566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95944"/>
            <a:ext cx="3679056" cy="2453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71148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23478"/>
            <a:ext cx="2880320" cy="720080"/>
          </a:xfrm>
        </p:spPr>
        <p:txBody>
          <a:bodyPr/>
          <a:lstStyle/>
          <a:p>
            <a:r>
              <a:rPr lang="uk-UA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F8C50C">
                      <a:alpha val="6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Тваринництво</a:t>
            </a:r>
            <a:r>
              <a:rPr lang="uk-UA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uk-UA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2857" y="843558"/>
            <a:ext cx="8352928" cy="158417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uk-UA" sz="2000" dirty="0" smtClean="0"/>
              <a:t>У галузевій структурі СГ держави ,тваринництво значно переважає рослинництво. Найважливішими галузями тваринництва є скотарство(молочно-м'ясна порода худоби), свинарство та птахівництво. Значну роль в господарстві також відіграє рибальство, яке поширене на узбережжі Атлантичного  океану.</a:t>
            </a:r>
            <a:endParaRPr lang="uk-UA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71419"/>
            <a:ext cx="4824536" cy="247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875" y="2228649"/>
            <a:ext cx="3642236" cy="273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9405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95486"/>
            <a:ext cx="2545481" cy="746397"/>
          </a:xfrm>
        </p:spPr>
        <p:txBody>
          <a:bodyPr/>
          <a:lstStyle/>
          <a:p>
            <a:r>
              <a:rPr lang="uk-UA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Рослинництво</a:t>
            </a:r>
            <a:r>
              <a:rPr lang="en-US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uk-UA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915566"/>
            <a:ext cx="7598569" cy="1584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uk-UA" sz="1800" dirty="0" smtClean="0"/>
              <a:t>Завдяки різноманітному клімату Франція має змогу вирощувати рослини помірного і субтропічного типу. Провідну роль в рослинництві відіграють зернові (пшениця, кукурудза, рис),технічні(цукрові буряки, тютюн, хміль, маслини)та кормові культури. Франція займає друге місце за вирощуванням винограду. Розвинуті також садівництво і картоплярство.</a:t>
            </a:r>
            <a:endParaRPr lang="uk-UA" sz="1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375049"/>
            <a:ext cx="6516421" cy="2697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27734"/>
            <a:ext cx="388843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0280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96202" cy="285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83518"/>
            <a:ext cx="3500107" cy="262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76056" y="146323"/>
            <a:ext cx="3707904" cy="674389"/>
          </a:xfrm>
          <a:solidFill>
            <a:schemeClr val="accent3">
              <a:lumMod val="75000"/>
            </a:schemeClr>
          </a:solidFill>
          <a:ln w="76200">
            <a:solidFill>
              <a:schemeClr val="tx2"/>
            </a:solidFill>
          </a:ln>
        </p:spPr>
        <p:txBody>
          <a:bodyPr>
            <a:normAutofit/>
          </a:bodyPr>
          <a:lstStyle/>
          <a:p>
            <a:pPr algn="ctr"/>
            <a:r>
              <a:rPr lang="uk-UA" sz="28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Транспорт</a:t>
            </a:r>
            <a:r>
              <a:rPr lang="en-US" sz="28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uk-UA" sz="28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987574"/>
            <a:ext cx="3870759" cy="258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4" r="19395"/>
          <a:stretch/>
        </p:blipFill>
        <p:spPr bwMode="auto">
          <a:xfrm flipH="1">
            <a:off x="5652120" y="2507640"/>
            <a:ext cx="3312368" cy="2615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2715766"/>
            <a:ext cx="6444207" cy="2459344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uk-UA" sz="1800" dirty="0" smtClean="0"/>
              <a:t>Головним видом транспорту у Французькій Республіці є автомобільний. Ним забезпечено  40% вантажообігу і 50% пасажирообігу. Другим за важливістю є залізничний вид транспорту. Основні залізничні лінії: Париж</a:t>
            </a:r>
            <a:r>
              <a:rPr lang="uk-UA" sz="1800" dirty="0" smtClean="0"/>
              <a:t>-Марсель, Париж-Бордо; Париж-Страсбург. Також здійснюється зв’язок з Великобританією через залізничний тунель під протокою Ла-Манш.</a:t>
            </a:r>
          </a:p>
          <a:p>
            <a:pPr marL="0" indent="0">
              <a:buNone/>
            </a:pPr>
            <a:r>
              <a:rPr lang="uk-UA" sz="1800" dirty="0" smtClean="0"/>
              <a:t>У міжнародних зв'язках основними видами транспорту є авіаційний та морський. Головним аеропортом країни вважають Шарль де Голь, який знаходиться в Парижі. Найвідомішим морським портом держави є Гавр.</a:t>
            </a:r>
          </a:p>
          <a:p>
            <a:pPr marL="0" indent="0" algn="r"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67455759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23478"/>
            <a:ext cx="7598569" cy="576064"/>
          </a:xfrm>
          <a:solidFill>
            <a:schemeClr val="accent3">
              <a:lumMod val="75000"/>
            </a:schemeClr>
          </a:solidFill>
          <a:ln w="76200">
            <a:solidFill>
              <a:schemeClr val="tx2"/>
            </a:solidFill>
          </a:ln>
        </p:spPr>
        <p:txBody>
          <a:bodyPr>
            <a:normAutofit/>
          </a:bodyPr>
          <a:lstStyle/>
          <a:p>
            <a:pPr algn="ctr"/>
            <a:r>
              <a:rPr lang="uk-UA" sz="28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Сфери </a:t>
            </a:r>
            <a:r>
              <a:rPr lang="uk-UA" sz="28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послуг</a:t>
            </a:r>
            <a:endParaRPr lang="uk-UA" sz="28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1496">
            <a:off x="280983" y="1039616"/>
            <a:ext cx="2375874" cy="16983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71800" y="1288339"/>
            <a:ext cx="4176464" cy="370150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uk-UA" sz="2000" dirty="0" smtClean="0"/>
              <a:t>У сфері послуг працює більше половини населення республіки. Це є причиною високого ВВП країни – </a:t>
            </a:r>
            <a:r>
              <a:rPr lang="en-US" sz="2000" dirty="0" smtClean="0"/>
              <a:t>$45 858 </a:t>
            </a:r>
            <a:r>
              <a:rPr lang="uk-UA" sz="2000" dirty="0" smtClean="0"/>
              <a:t>на 1 душу.</a:t>
            </a:r>
          </a:p>
          <a:p>
            <a:pPr marL="0" indent="0">
              <a:buNone/>
            </a:pPr>
            <a:r>
              <a:rPr lang="uk-UA" sz="2000" dirty="0" smtClean="0"/>
              <a:t> Найчисельніші галузі сфери послуг: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000" dirty="0" smtClean="0"/>
              <a:t>торгівля, </a:t>
            </a:r>
          </a:p>
          <a:p>
            <a:r>
              <a:rPr lang="uk-UA" sz="2000" dirty="0" smtClean="0"/>
              <a:t>медицина,</a:t>
            </a:r>
          </a:p>
          <a:p>
            <a:r>
              <a:rPr lang="uk-UA" sz="2000" dirty="0" smtClean="0"/>
              <a:t>фінансова справа, </a:t>
            </a:r>
          </a:p>
          <a:p>
            <a:r>
              <a:rPr lang="uk-UA" sz="2000" dirty="0" smtClean="0"/>
              <a:t>туризм.</a:t>
            </a:r>
            <a:endParaRPr lang="uk-UA" sz="2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3203">
            <a:off x="129532" y="3026360"/>
            <a:ext cx="2519941" cy="1669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9729">
            <a:off x="5657731" y="3004684"/>
            <a:ext cx="2889399" cy="17128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946" y="987574"/>
            <a:ext cx="2153734" cy="23989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124371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9756">
            <a:off x="173173" y="2847846"/>
            <a:ext cx="3240360" cy="20252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9845">
            <a:off x="5796136" y="123478"/>
            <a:ext cx="3264362" cy="244827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143" y="0"/>
            <a:ext cx="6273049" cy="2736850"/>
          </a:xfrm>
        </p:spPr>
        <p:txBody>
          <a:bodyPr anchor="t"/>
          <a:lstStyle/>
          <a:p>
            <a:pPr marL="0" indent="0">
              <a:buNone/>
            </a:pPr>
            <a:r>
              <a:rPr lang="uk-UA" dirty="0" smtClean="0"/>
              <a:t>Франція — найбільш відвідувана країна у світі. Абсолютний рекорд був зафіксований у 2000 році і становив 75,5 мільйонів туристів</a:t>
            </a:r>
            <a:r>
              <a:rPr lang="uk-UA" dirty="0"/>
              <a:t>. </a:t>
            </a:r>
            <a:r>
              <a:rPr lang="uk-UA" dirty="0" smtClean="0"/>
              <a:t>Найбільш відвідувані місця у </a:t>
            </a:r>
            <a:r>
              <a:rPr lang="uk-UA" dirty="0"/>
              <a:t>Ф</a:t>
            </a:r>
            <a:r>
              <a:rPr lang="uk-UA" dirty="0" smtClean="0"/>
              <a:t>рації 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uk-UA" dirty="0" smtClean="0"/>
              <a:t>Ейфелева вежа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uk-UA" dirty="0" smtClean="0"/>
              <a:t>Нотр-Дам де Парі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uk-UA" dirty="0" smtClean="0"/>
              <a:t>Лувр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uk-UA" dirty="0" smtClean="0"/>
              <a:t>Версальський палац</a:t>
            </a:r>
          </a:p>
          <a:p>
            <a:pPr marL="0" indent="0">
              <a:buNone/>
            </a:pPr>
            <a:r>
              <a:rPr lang="uk-UA" dirty="0" smtClean="0"/>
              <a:t>Чимало </a:t>
            </a:r>
            <a:r>
              <a:rPr lang="uk-UA" dirty="0"/>
              <a:t>французів відпочивають за межами своєї країни. Щорічно понад 10 млн. жителів Франції поповнюють потоки іноземних </a:t>
            </a:r>
            <a:r>
              <a:rPr lang="uk-UA" dirty="0" smtClean="0"/>
              <a:t>туристів</a:t>
            </a:r>
            <a:r>
              <a:rPr lang="uk-UA" dirty="0"/>
              <a:t>.</a:t>
            </a:r>
            <a:endParaRPr lang="uk-UA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4304">
            <a:off x="2795811" y="2677392"/>
            <a:ext cx="2880320" cy="21602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355726"/>
            <a:ext cx="3477315" cy="23182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4008" y="4639904"/>
            <a:ext cx="4273673" cy="489818"/>
          </a:xfrm>
          <a:solidFill>
            <a:schemeClr val="accent3">
              <a:lumMod val="75000"/>
            </a:schemeClr>
          </a:solidFill>
          <a:ln w="76200">
            <a:solidFill>
              <a:schemeClr val="tx2"/>
            </a:solidFill>
          </a:ln>
        </p:spPr>
        <p:txBody>
          <a:bodyPr/>
          <a:lstStyle/>
          <a:p>
            <a:pPr algn="ctr"/>
            <a:r>
              <a:rPr lang="uk-UA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Туризм </a:t>
            </a:r>
            <a:endParaRPr lang="uk-UA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96972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1392" y="51470"/>
            <a:ext cx="5472608" cy="20565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uk-UA" sz="2000" dirty="0" smtClean="0"/>
              <a:t>Франція підтримує тісні економічні зв'язки з багатьма країнами світу, в тому числі й Україною. Загалом, держава експортує </a:t>
            </a:r>
            <a:r>
              <a:rPr lang="uk-UA" sz="2000" dirty="0"/>
              <a:t>м</a:t>
            </a:r>
            <a:r>
              <a:rPr lang="uk-UA" sz="2000" dirty="0" smtClean="0"/>
              <a:t>ашини, пластмаси, сталь, алюміній, нафту та природній газ, а також, парфуми, сири, вина, зерно, цукор, виноград, бавовну, вовну, каву і чай.</a:t>
            </a:r>
            <a:endParaRPr lang="uk-UA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95686"/>
            <a:ext cx="4378288" cy="3021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9" y="4587973"/>
            <a:ext cx="5723830" cy="524123"/>
          </a:xfrm>
          <a:solidFill>
            <a:schemeClr val="accent3">
              <a:lumMod val="75000"/>
            </a:schemeClr>
          </a:solidFill>
          <a:ln w="76200">
            <a:solidFill>
              <a:schemeClr val="tx2"/>
            </a:solidFill>
          </a:ln>
        </p:spPr>
        <p:txBody>
          <a:bodyPr/>
          <a:lstStyle/>
          <a:p>
            <a:pPr algn="ctr"/>
            <a:r>
              <a:rPr lang="uk-UA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Зовнішні економічні зв'язки</a:t>
            </a:r>
            <a:endParaRPr lang="uk-UA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1470"/>
            <a:ext cx="2309242" cy="230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6" y="2050027"/>
            <a:ext cx="2294433" cy="244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139702"/>
            <a:ext cx="2808312" cy="195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36766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580112" cy="627534"/>
          </a:xfrm>
          <a:solidFill>
            <a:schemeClr val="accent3">
              <a:lumMod val="75000"/>
            </a:schemeClr>
          </a:solidFill>
          <a:ln w="76200">
            <a:solidFill>
              <a:schemeClr val="tx2"/>
            </a:solidFill>
          </a:ln>
        </p:spPr>
        <p:txBody>
          <a:bodyPr/>
          <a:lstStyle/>
          <a:p>
            <a:pPr algn="ctr"/>
            <a:r>
              <a:rPr lang="uk-UA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Наукові досягнення</a:t>
            </a:r>
            <a:endParaRPr lang="uk-UA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3280" y="3401151"/>
            <a:ext cx="7598569" cy="174234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uk-UA" sz="2000" dirty="0" smtClean="0"/>
              <a:t>Ця країна подарувала нам таких відомих учених, як Андре Марі Ампер, Жан Батист Ламарк, Блез Паскаль та подружжя Кюрі. Саме у Франції був заснований </a:t>
            </a:r>
            <a:r>
              <a:rPr lang="uk-UA" sz="2000" dirty="0" smtClean="0"/>
              <a:t>кінематограф</a:t>
            </a:r>
            <a:r>
              <a:rPr lang="uk-UA" sz="2000" dirty="0"/>
              <a:t>, винайдений </a:t>
            </a:r>
            <a:r>
              <a:rPr lang="uk-UA" sz="2000" dirty="0" smtClean="0"/>
              <a:t>велосипед, двигун внутрішнього згорання, повітряна куля…Також французи пишаються ти ,шо винайшли каральний винахід гільйотину.</a:t>
            </a:r>
            <a:endParaRPr lang="uk-UA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1470"/>
            <a:ext cx="2412981" cy="321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956332"/>
            <a:ext cx="38100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32" y="843558"/>
            <a:ext cx="3479194" cy="2606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8523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3563887" cy="218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83518"/>
            <a:ext cx="3730324" cy="246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093893"/>
            <a:ext cx="3247419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622150"/>
            <a:ext cx="3487822" cy="2539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3" r="12666"/>
          <a:stretch/>
        </p:blipFill>
        <p:spPr bwMode="auto">
          <a:xfrm>
            <a:off x="5601979" y="2427734"/>
            <a:ext cx="3503489" cy="249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346946"/>
            <a:ext cx="9144000" cy="796554"/>
          </a:xfrm>
          <a:gradFill flip="none" rotWithShape="1">
            <a:gsLst>
              <a:gs pos="3000">
                <a:srgbClr val="002060"/>
              </a:gs>
              <a:gs pos="50000">
                <a:schemeClr val="tx1"/>
              </a:gs>
              <a:gs pos="100000">
                <a:srgbClr val="FF0000"/>
              </a:gs>
            </a:gsLst>
            <a:lin ang="0" scaled="1"/>
            <a:tileRect/>
          </a:gradFill>
        </p:spPr>
        <p:txBody>
          <a:bodyPr/>
          <a:lstStyle/>
          <a:p>
            <a:pPr algn="ctr"/>
            <a:r>
              <a:rPr lang="uk-UA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Цікаві факти про Францію </a:t>
            </a:r>
            <a:endParaRPr lang="uk-UA" b="1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23477"/>
            <a:ext cx="8424936" cy="3472439"/>
          </a:xfrm>
        </p:spPr>
        <p:txBody>
          <a:bodyPr anchor="t">
            <a:normAutofit/>
          </a:bodyPr>
          <a:lstStyle/>
          <a:p>
            <a:r>
              <a:rPr lang="ru-RU" dirty="0"/>
              <a:t> </a:t>
            </a:r>
            <a:r>
              <a:rPr lang="ru-RU" sz="2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На </a:t>
            </a:r>
            <a:r>
              <a:rPr lang="uk-UA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Новий</a:t>
            </a:r>
            <a:r>
              <a:rPr lang="ru-RU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ru-RU" sz="2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рік прикрашати ялинку придумали французи</a:t>
            </a:r>
            <a:r>
              <a:rPr lang="ru-RU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.</a:t>
            </a:r>
          </a:p>
          <a:p>
            <a:r>
              <a:rPr lang="ru-RU" sz="2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Ейфелева вежа у Франції була побудована спеціально для Всесвітньої виставки 1889 року і служила їй вхідною аркою</a:t>
            </a:r>
            <a:r>
              <a:rPr lang="ru-RU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.</a:t>
            </a:r>
          </a:p>
          <a:p>
            <a:r>
              <a:rPr lang="uk-UA" sz="2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Франція - батьківщина кінематографу</a:t>
            </a:r>
            <a:r>
              <a:rPr lang="uk-UA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.</a:t>
            </a:r>
            <a:endParaRPr lang="en-US" sz="2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r>
              <a:rPr lang="uk-UA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Франція</a:t>
            </a:r>
            <a:r>
              <a:rPr lang="ru-RU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ru-RU" sz="2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- найбільший у світі імпортер жаб</a:t>
            </a:r>
            <a:r>
              <a:rPr lang="ru-RU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. </a:t>
            </a:r>
            <a:r>
              <a:rPr lang="ru-RU" sz="2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Але </a:t>
            </a:r>
            <a:r>
              <a:rPr lang="ru-RU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французи не </a:t>
            </a:r>
            <a:r>
              <a:rPr lang="ru-RU" sz="2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їдять жаб, це делікатес для туристів. </a:t>
            </a:r>
            <a:endParaRPr lang="ru-RU" sz="20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r>
              <a:rPr lang="uk-UA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Всі французи ненавидять </a:t>
            </a:r>
            <a:r>
              <a:rPr lang="en-US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McDonalds</a:t>
            </a:r>
            <a:r>
              <a:rPr lang="en-US" sz="2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, </a:t>
            </a:r>
            <a:r>
              <a:rPr lang="uk-UA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але якщо їх чадо підліткового</a:t>
            </a:r>
            <a:r>
              <a:rPr lang="ru-RU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uk-UA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та</a:t>
            </a:r>
            <a:r>
              <a:rPr lang="ru-RU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uk-UA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юнацького віку (до 26 років) зникло з поля зору то шукати його треба саме там.</a:t>
            </a:r>
            <a:endParaRPr lang="uk-UA" sz="2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659307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720812" y="51470"/>
            <a:ext cx="6408712" cy="576064"/>
          </a:xfrm>
          <a:solidFill>
            <a:schemeClr val="accent3">
              <a:lumMod val="50000"/>
            </a:schemeClr>
          </a:solidFill>
          <a:ln w="76200">
            <a:solidFill>
              <a:schemeClr val="tx1">
                <a:lumMod val="75000"/>
              </a:schemeClr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uk-UA" sz="32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«Візитна картка» Франції</a:t>
            </a:r>
            <a:endParaRPr lang="uk-UA" sz="32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300951" y="267494"/>
                <a:ext cx="4654126" cy="3888432"/>
              </a:xfrm>
            </p:spPr>
            <p:txBody>
              <a:bodyPr anchor="t">
                <a:noAutofit/>
              </a:bodyPr>
              <a:lstStyle/>
              <a:p>
                <a:pPr marL="0" indent="0">
                  <a:buNone/>
                </a:pPr>
                <a:r>
                  <a:rPr lang="uk-UA" sz="1600" dirty="0" smtClean="0"/>
                  <a:t>Площа—54</a:t>
                </a:r>
                <a:r>
                  <a:rPr lang="en-US" sz="1600" dirty="0" smtClean="0"/>
                  <a:t>7</a:t>
                </a:r>
                <a:r>
                  <a:rPr lang="uk-UA" sz="1600" dirty="0" smtClean="0"/>
                  <a:t>,0 тис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uk-UA" sz="1600" i="1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uk-UA" sz="1600" dirty="0"/>
                          <m:t>км</m:t>
                        </m:r>
                      </m:e>
                      <m:sup>
                        <m:r>
                          <a:rPr lang="uk-UA" sz="16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uk-UA" sz="1600" dirty="0" smtClean="0"/>
                  <a:t>;</a:t>
                </a:r>
              </a:p>
              <a:p>
                <a:pPr marL="0" indent="0">
                  <a:buNone/>
                </a:pPr>
                <a:r>
                  <a:rPr lang="uk-UA" sz="1600" dirty="0" smtClean="0"/>
                  <a:t>Населення—6</a:t>
                </a:r>
                <a:r>
                  <a:rPr lang="en-US" sz="1600" dirty="0" smtClean="0"/>
                  <a:t>1</a:t>
                </a:r>
                <a:r>
                  <a:rPr lang="uk-UA" sz="1600" dirty="0" smtClean="0"/>
                  <a:t>,</a:t>
                </a:r>
                <a:r>
                  <a:rPr lang="en-US" sz="1600" dirty="0" smtClean="0"/>
                  <a:t>9</a:t>
                </a:r>
                <a:r>
                  <a:rPr lang="uk-UA" sz="1600" dirty="0" smtClean="0"/>
                  <a:t> млн осіб (2 місце в Європі);</a:t>
                </a:r>
              </a:p>
              <a:p>
                <a:pPr marL="0" indent="0">
                  <a:buNone/>
                </a:pPr>
                <a:r>
                  <a:rPr lang="uk-UA" sz="1600" dirty="0" smtClean="0"/>
                  <a:t>Столиця—Париж 2,2 млн осіб;</a:t>
                </a:r>
              </a:p>
              <a:p>
                <a:pPr marL="0" indent="0">
                  <a:buNone/>
                </a:pPr>
                <a:r>
                  <a:rPr lang="uk-UA" sz="1600" dirty="0" smtClean="0"/>
                  <a:t>Державний устрій—президентсько-парламентська республіка, унітарна держава;</a:t>
                </a:r>
              </a:p>
              <a:p>
                <a:pPr marL="0" indent="0">
                  <a:buNone/>
                </a:pPr>
                <a:r>
                  <a:rPr lang="uk-UA" sz="1600" dirty="0" smtClean="0"/>
                  <a:t>	Президент—Франсуа Олланд;</a:t>
                </a:r>
              </a:p>
              <a:p>
                <a:r>
                  <a:rPr lang="uk-UA" sz="1600" dirty="0"/>
                  <a:t>	П</a:t>
                </a:r>
                <a:r>
                  <a:rPr lang="uk-UA" sz="1600" dirty="0" smtClean="0"/>
                  <a:t>рем</a:t>
                </a:r>
                <a:r>
                  <a:rPr lang="en-US" sz="1600" dirty="0" smtClean="0"/>
                  <a:t>’</a:t>
                </a:r>
                <a:r>
                  <a:rPr lang="uk-UA" sz="1600" dirty="0"/>
                  <a:t>єр-мінтстр—Бернар Казнев; </a:t>
                </a:r>
                <a:endParaRPr lang="uk-UA" sz="1600" dirty="0" smtClean="0"/>
              </a:p>
              <a:p>
                <a:pPr marL="0" indent="0">
                  <a:buNone/>
                </a:pPr>
                <a:r>
                  <a:rPr lang="uk-UA" sz="1600" dirty="0" smtClean="0"/>
                  <a:t>Адміністративно-територіальний устрій—22 </a:t>
                </a:r>
              </a:p>
              <a:p>
                <a:pPr marL="0" indent="0">
                  <a:buNone/>
                </a:pPr>
                <a:r>
                  <a:rPr lang="uk-UA" sz="1600" dirty="0" smtClean="0"/>
                  <a:t> 	регіони,96 департаментів (з них 4</a:t>
                </a:r>
              </a:p>
              <a:p>
                <a:pPr marL="0" indent="0">
                  <a:buNone/>
                </a:pPr>
                <a:r>
                  <a:rPr lang="uk-UA" sz="1600" dirty="0" smtClean="0"/>
                  <a:t> 	заморських департаменти);</a:t>
                </a:r>
              </a:p>
              <a:p>
                <a:pPr marL="0" indent="0">
                  <a:buNone/>
                </a:pPr>
                <a:r>
                  <a:rPr lang="uk-UA" sz="1600" dirty="0" smtClean="0"/>
                  <a:t>Офіційна мова—французька; </a:t>
                </a:r>
                <a:endParaRPr lang="uk-UA" sz="1600" dirty="0"/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300951" y="267494"/>
                <a:ext cx="4654126" cy="3888432"/>
              </a:xfrm>
              <a:blipFill rotWithShape="1">
                <a:blip r:embed="rId3"/>
                <a:stretch>
                  <a:fillRect l="-1178" t="-784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77" y="843558"/>
            <a:ext cx="3528488" cy="2484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800" y="3886746"/>
            <a:ext cx="8497040" cy="125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84"/>
              </a:spcBef>
              <a:spcAft>
                <a:spcPts val="300"/>
              </a:spcAft>
            </a:pPr>
            <a:r>
              <a:rPr lang="uk-UA" sz="1600" dirty="0" smtClean="0"/>
              <a:t>Місце країни в світі—країна «Великої сімки», член ЄС, НАТО, постійний член Ради безпеки ООН, ОБСЄ, ОЕСР;</a:t>
            </a:r>
          </a:p>
          <a:p>
            <a:pPr>
              <a:spcBef>
                <a:spcPts val="384"/>
              </a:spcBef>
              <a:spcAft>
                <a:spcPts val="300"/>
              </a:spcAft>
            </a:pPr>
            <a:r>
              <a:rPr lang="uk-UA" sz="1600" dirty="0" smtClean="0"/>
              <a:t>Релігія—християнство (католики);</a:t>
            </a:r>
          </a:p>
          <a:p>
            <a:pPr>
              <a:spcBef>
                <a:spcPts val="384"/>
              </a:spcBef>
              <a:spcAft>
                <a:spcPts val="300"/>
              </a:spcAft>
            </a:pPr>
            <a:r>
              <a:rPr lang="uk-UA" sz="1600" dirty="0" smtClean="0"/>
              <a:t>Грошова одиниця—євро.</a:t>
            </a:r>
          </a:p>
        </p:txBody>
      </p:sp>
    </p:spTree>
    <p:extLst>
      <p:ext uri="{BB962C8B-B14F-4D97-AF65-F5344CB8AC3E}">
        <p14:creationId xmlns:p14="http://schemas.microsoft.com/office/powerpoint/2010/main" val="415592474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51470"/>
            <a:ext cx="7598569" cy="504056"/>
          </a:xfrm>
          <a:solidFill>
            <a:schemeClr val="accent3">
              <a:lumMod val="75000"/>
            </a:schemeClr>
          </a:solidFill>
          <a:ln w="76200">
            <a:solidFill>
              <a:schemeClr val="tx2"/>
            </a:solidFill>
          </a:ln>
        </p:spPr>
        <p:txBody>
          <a:bodyPr/>
          <a:lstStyle/>
          <a:p>
            <a:r>
              <a:rPr lang="uk-UA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Питання для перевірки знань</a:t>
            </a:r>
            <a:endParaRPr lang="uk-UA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1773" y="3340705"/>
            <a:ext cx="3854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/>
              <a:t>5</a:t>
            </a:r>
            <a:r>
              <a:rPr lang="uk-UA" sz="1600" dirty="0" smtClean="0"/>
              <a:t>.Назвіть чотири найбільші річки Франції. </a:t>
            </a:r>
            <a:endParaRPr lang="uk-UA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41774" y="1940839"/>
            <a:ext cx="7010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/>
              <a:t>3</a:t>
            </a:r>
            <a:r>
              <a:rPr lang="uk-UA" sz="1600" dirty="0" smtClean="0"/>
              <a:t>.Перечисліть, як мінімум, три міжнародні організації, членом яких є Франція.</a:t>
            </a:r>
            <a:endParaRPr lang="uk-UA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49467" y="1274094"/>
            <a:ext cx="4847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/>
              <a:t>2</a:t>
            </a:r>
            <a:r>
              <a:rPr lang="uk-UA" sz="1600" dirty="0" smtClean="0"/>
              <a:t>.Що символізує дубова гілка у національному гербі?</a:t>
            </a:r>
            <a:endParaRPr lang="uk-UA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41774" y="1602285"/>
            <a:ext cx="1165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/>
              <a:t>   Мудрість.</a:t>
            </a:r>
            <a:endParaRPr lang="uk-UA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49467" y="2308112"/>
            <a:ext cx="7010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 smtClean="0"/>
              <a:t>   НАТО, ООН, ЄС, ОБСЄ, ОЕСР.</a:t>
            </a:r>
            <a:endParaRPr lang="uk-UA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250320" y="3984374"/>
            <a:ext cx="5898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/>
              <a:t>6.Який тип електростанцій домінує в країні та чим це зумовлено?</a:t>
            </a:r>
            <a:endParaRPr lang="uk-UA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49467" y="3645820"/>
            <a:ext cx="3339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/>
              <a:t>   Сена, Рона, Луара, </a:t>
            </a:r>
            <a:r>
              <a:rPr lang="uk-UA" sz="1600" dirty="0" smtClean="0"/>
              <a:t>Гарроне</a:t>
            </a:r>
            <a:r>
              <a:rPr lang="uk-UA" sz="1600" dirty="0" smtClean="0"/>
              <a:t> і Рейн </a:t>
            </a:r>
            <a:endParaRPr lang="uk-UA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50320" y="4322928"/>
            <a:ext cx="5799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/>
              <a:t>   Атомний. Тому ,що у </a:t>
            </a:r>
            <a:r>
              <a:rPr lang="uk-UA" sz="1600" dirty="0"/>
              <a:t>Ф</a:t>
            </a:r>
            <a:r>
              <a:rPr lang="uk-UA" sz="1600" dirty="0" smtClean="0"/>
              <a:t>ранції колосальні запаси уранових руд. </a:t>
            </a:r>
            <a:endParaRPr lang="uk-UA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773" y="2646666"/>
            <a:ext cx="5075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/>
              <a:t>4.На які мінеральні ресурси багата держава? (мінімум 4)</a:t>
            </a:r>
            <a:endParaRPr lang="uk-UA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49467" y="555526"/>
            <a:ext cx="4356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/>
              <a:t>1.Повна назва країни, про яку тут йдеться мова.</a:t>
            </a:r>
            <a:endParaRPr lang="uk-UA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249467" y="894080"/>
            <a:ext cx="2343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/>
              <a:t>   Французька республіка</a:t>
            </a:r>
            <a:endParaRPr lang="uk-UA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250320" y="3004642"/>
            <a:ext cx="6844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/>
              <a:t>   Кам'яне вугілля, уранові, алюмінієві та залізні руди, калійна та кухонна солі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2533306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6" grpId="0"/>
      <p:bldP spid="8" grpId="0"/>
      <p:bldP spid="10" grpId="0"/>
      <p:bldP spid="12" grpId="0"/>
      <p:bldP spid="15" grpId="0"/>
      <p:bldP spid="16" grpId="0"/>
      <p:bldP spid="17" grpId="0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853568"/>
            <a:ext cx="3385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/>
              <a:t>8</a:t>
            </a:r>
            <a:r>
              <a:rPr lang="uk-UA" sz="1600" dirty="0" smtClean="0"/>
              <a:t>.Який рівень розвитку СГ у Франції?</a:t>
            </a:r>
            <a:endParaRPr lang="uk-UA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74413"/>
            <a:ext cx="4659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/>
              <a:t>7</a:t>
            </a:r>
            <a:r>
              <a:rPr lang="uk-UA" sz="1600" dirty="0" smtClean="0"/>
              <a:t>.Назвіть три відомі французькі марки автомобілів.</a:t>
            </a:r>
            <a:endParaRPr lang="uk-UA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23527" y="2207784"/>
            <a:ext cx="3793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/>
              <a:t>10.Який вид транспорту домінує у країні?</a:t>
            </a:r>
            <a:endParaRPr lang="uk-UA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23527" y="1530676"/>
            <a:ext cx="4449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/>
              <a:t>9</a:t>
            </a:r>
            <a:r>
              <a:rPr lang="uk-UA" sz="1600" dirty="0" smtClean="0"/>
              <a:t>.Перечисліть найголовніші галузі тваринництва.</a:t>
            </a:r>
            <a:endParaRPr lang="uk-UA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7" y="2885043"/>
            <a:ext cx="7182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/>
              <a:t>11.Коли був зафіксований абсолютний  рекорд відвідування туристами Франції?</a:t>
            </a:r>
            <a:endParaRPr lang="uk-UA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23527" y="3561944"/>
            <a:ext cx="5532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/>
              <a:t>12.Назвіть мінімум </a:t>
            </a:r>
            <a:r>
              <a:rPr lang="uk-UA" sz="1600" dirty="0"/>
              <a:t>3</a:t>
            </a:r>
            <a:r>
              <a:rPr lang="uk-UA" sz="1600" dirty="0" smtClean="0"/>
              <a:t> винаходи, які нам подарувала Франція.</a:t>
            </a:r>
            <a:endParaRPr lang="uk-UA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515014"/>
            <a:ext cx="2081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/>
              <a:t>   Рено, </a:t>
            </a:r>
            <a:r>
              <a:rPr lang="uk-UA" sz="1600" dirty="0"/>
              <a:t>П</a:t>
            </a:r>
            <a:r>
              <a:rPr lang="uk-UA" sz="1600" dirty="0" smtClean="0"/>
              <a:t>ежо, Сітроен</a:t>
            </a:r>
            <a:endParaRPr lang="uk-UA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1192122"/>
            <a:ext cx="1399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/>
              <a:t>   Інтенсивний</a:t>
            </a:r>
            <a:endParaRPr lang="uk-UA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23527" y="1869230"/>
            <a:ext cx="3601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/>
              <a:t>   Скотарство, свинарство, птахівництво</a:t>
            </a:r>
            <a:endParaRPr lang="uk-UA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7" y="2546489"/>
            <a:ext cx="1754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/>
              <a:t>     Автомобільний</a:t>
            </a:r>
            <a:endParaRPr lang="uk-UA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7" y="3223390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/>
              <a:t>     2000 рік</a:t>
            </a:r>
            <a:endParaRPr lang="uk-UA" sz="16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39552" y="3900498"/>
            <a:ext cx="8265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600" dirty="0" smtClean="0"/>
              <a:t>Кінематограф</a:t>
            </a:r>
            <a:r>
              <a:rPr lang="uk-UA" sz="1600" dirty="0"/>
              <a:t>, велосипед, двигун внутрішнього згорання, повітряна </a:t>
            </a:r>
            <a:r>
              <a:rPr lang="uk-UA" sz="1600" dirty="0" smtClean="0"/>
              <a:t>куля, гільйотина.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141039773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59832" y="1779662"/>
            <a:ext cx="2952328" cy="120032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7200" dirty="0" smtClean="0">
                <a:ln w="18415" cmpd="sng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Кі</a:t>
            </a:r>
            <a:r>
              <a:rPr lang="uk-UA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не</a:t>
            </a:r>
            <a:r>
              <a:rPr lang="uk-UA" sz="7200" dirty="0" smtClean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ць</a:t>
            </a:r>
            <a:r>
              <a:rPr lang="uk-UA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75135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0"/>
            <a:ext cx="6512511" cy="681285"/>
          </a:xfrm>
          <a:solidFill>
            <a:schemeClr val="accent3">
              <a:lumMod val="50000"/>
            </a:schemeClr>
          </a:solidFill>
          <a:ln w="76200">
            <a:solidFill>
              <a:schemeClr val="tx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uk-UA" sz="40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Оцінка ЕГП</a:t>
            </a:r>
            <a:endParaRPr lang="uk-UA" sz="40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3707904" y="897026"/>
            <a:ext cx="5436096" cy="325245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uk-UA" sz="1900" dirty="0" smtClean="0"/>
              <a:t>Межує з Іспанією, Італією, Швейцарією, Німеччиною, Люксембургом, Бельгією, з</a:t>
            </a:r>
            <a:r>
              <a:rPr lang="en-US" sz="1900" dirty="0" smtClean="0"/>
              <a:t>’</a:t>
            </a:r>
            <a:r>
              <a:rPr lang="uk-UA" sz="1900" dirty="0" smtClean="0"/>
              <a:t>єднана тунелем Ла-Манш із Великобританією;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uk-UA" sz="1900" dirty="0" smtClean="0"/>
              <a:t>Має вихід в Атлантичний океан та Середземне і Північне моря;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uk-UA" sz="1900" dirty="0" smtClean="0"/>
              <a:t>Лежить на шляхах, які </a:t>
            </a:r>
            <a:r>
              <a:rPr lang="uk-UA" sz="1900" dirty="0"/>
              <a:t>з</a:t>
            </a:r>
            <a:r>
              <a:rPr lang="en-US" sz="1900" dirty="0"/>
              <a:t>’</a:t>
            </a:r>
            <a:r>
              <a:rPr lang="uk-UA" sz="1900" dirty="0" smtClean="0"/>
              <a:t>єднують Середземномор’я і північний захід Європи;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uk-UA" sz="1900" dirty="0" smtClean="0"/>
              <a:t>На кордонах наявні гірські системи Альп і Піренеїв.</a:t>
            </a:r>
            <a:r>
              <a:rPr lang="ru-RU" sz="1900" dirty="0"/>
              <a:t> </a:t>
            </a:r>
            <a:r>
              <a:rPr lang="uk-UA" sz="1900" dirty="0" smtClean="0"/>
              <a:t>Дані гірські системи використовуються в якості курортів.</a:t>
            </a:r>
          </a:p>
          <a:p>
            <a:pPr>
              <a:buFont typeface="Wingdings" panose="05000000000000000000" pitchFamily="2" charset="2"/>
              <a:buChar char="v"/>
            </a:pPr>
            <a:endParaRPr lang="uk-U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89552"/>
            <a:ext cx="3384376" cy="28282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43708" y="4149485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u="sng" dirty="0" smtClean="0"/>
              <a:t>Отже, ЕГП—вигідне</a:t>
            </a:r>
            <a:r>
              <a:rPr lang="uk-UA" sz="2800" dirty="0" smtClean="0"/>
              <a:t>.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2905655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83736" y="-8140"/>
            <a:ext cx="3860264" cy="46805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uk-UA" sz="1800" dirty="0" smtClean="0"/>
              <a:t>Рельєф Франції є доволі різноманітним:</a:t>
            </a:r>
          </a:p>
          <a:p>
            <a:pPr marL="331470" indent="-285750">
              <a:buFont typeface="Courier New" panose="02070309020205020404" pitchFamily="49" charset="0"/>
              <a:buChar char="o"/>
            </a:pPr>
            <a:r>
              <a:rPr lang="uk-UA" sz="1800" dirty="0" smtClean="0"/>
              <a:t>Північ і захід –рівнини</a:t>
            </a:r>
            <a:r>
              <a:rPr lang="en-US" sz="1800" dirty="0" smtClean="0"/>
              <a:t>(</a:t>
            </a:r>
            <a:r>
              <a:rPr lang="uk-UA" sz="1800" dirty="0" smtClean="0"/>
              <a:t> Північнофранцузька і Аквітанська);</a:t>
            </a:r>
          </a:p>
          <a:p>
            <a:pPr marL="331470" indent="-285750">
              <a:buFont typeface="Courier New" panose="02070309020205020404" pitchFamily="49" charset="0"/>
              <a:buChar char="o"/>
            </a:pPr>
            <a:r>
              <a:rPr lang="uk-UA" sz="1800" dirty="0" smtClean="0"/>
              <a:t>Центр і схід – середні гори (Центральний масив);</a:t>
            </a:r>
          </a:p>
          <a:p>
            <a:pPr marL="331470" indent="-285750">
              <a:buFont typeface="Courier New" panose="02070309020205020404" pitchFamily="49" charset="0"/>
              <a:buChar char="o"/>
            </a:pPr>
            <a:r>
              <a:rPr lang="uk-UA" sz="1800" dirty="0" smtClean="0"/>
              <a:t>Південний захід – Піренеї;</a:t>
            </a:r>
          </a:p>
          <a:p>
            <a:pPr marL="331470" indent="-285750">
              <a:buFont typeface="Courier New" panose="02070309020205020404" pitchFamily="49" charset="0"/>
              <a:buChar char="o"/>
            </a:pPr>
            <a:r>
              <a:rPr lang="uk-UA" sz="1800" dirty="0" smtClean="0"/>
              <a:t>Південний схід – Альпи.</a:t>
            </a:r>
          </a:p>
          <a:p>
            <a:pPr marL="45720" indent="0">
              <a:buNone/>
            </a:pPr>
            <a:r>
              <a:rPr lang="uk-UA" sz="1800" dirty="0" smtClean="0"/>
              <a:t>Найвища точка – г. Монблан (4810м.)</a:t>
            </a:r>
          </a:p>
          <a:p>
            <a:pPr marL="45720" indent="0">
              <a:buNone/>
            </a:pPr>
            <a:r>
              <a:rPr lang="ru-RU" sz="1800" dirty="0" smtClean="0"/>
              <a:t>Найнижча точка –  дельта Рони (-2 м), </a:t>
            </a:r>
            <a:endParaRPr lang="uk-UA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6426193" y="51470"/>
            <a:ext cx="1313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Рельєф</a:t>
            </a:r>
            <a:endParaRPr lang="uk-UA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89" y="0"/>
            <a:ext cx="5317125" cy="512413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654525">
            <a:off x="1691680" y="4568229"/>
            <a:ext cx="128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П</a:t>
            </a:r>
            <a:r>
              <a:rPr lang="uk-UA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іренеї</a:t>
            </a:r>
            <a:endParaRPr lang="uk-UA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17560080">
            <a:off x="3960265" y="3140410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Альпи</a:t>
            </a:r>
            <a:r>
              <a:rPr lang="uk-UA" dirty="0" smtClean="0"/>
              <a:t> 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64" b="97479" l="10000" r="90000">
                        <a14:foregroundMark x1="34333" y1="92437" x2="44667" y2="69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31423">
            <a:off x="3997211" y="2209614"/>
            <a:ext cx="1141234" cy="905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03" b="57143" l="68000" r="10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23106">
            <a:off x="2929457" y="4035180"/>
            <a:ext cx="1225475" cy="97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 rot="18842195">
            <a:off x="2549390" y="3170193"/>
            <a:ext cx="15659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Центральний масив</a:t>
            </a:r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1331640" y="4313969"/>
            <a:ext cx="7598570" cy="723254"/>
          </a:xfrm>
          <a:solidFill>
            <a:schemeClr val="accent3">
              <a:lumMod val="50000"/>
            </a:schemeClr>
          </a:solidFill>
          <a:ln w="76200">
            <a:solidFill>
              <a:schemeClr val="tx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uk-UA" sz="36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Оцінка природних умов</a:t>
            </a:r>
            <a:endParaRPr lang="uk-UA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868513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6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 tmFilter="0,0; .5, 0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2" grpId="0" animBg="1"/>
      <p:bldP spid="1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195486"/>
            <a:ext cx="4623490" cy="579512"/>
          </a:xfrm>
          <a:noFill/>
          <a:ln w="76200">
            <a:noFill/>
          </a:ln>
        </p:spPr>
        <p:txBody>
          <a:bodyPr>
            <a:noAutofit/>
          </a:bodyPr>
          <a:lstStyle/>
          <a:p>
            <a:pPr algn="ctr"/>
            <a:r>
              <a:rPr lang="uk-UA" sz="36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FFFF00">
                      <a:alpha val="6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Клімат </a:t>
            </a:r>
            <a:endParaRPr lang="uk-UA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FFFF00">
                    <a:alpha val="6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" r="3184"/>
          <a:stretch>
            <a:fillRect/>
          </a:stretch>
        </p:blipFill>
        <p:spPr>
          <a:xfrm>
            <a:off x="5436096" y="555526"/>
            <a:ext cx="3600525" cy="384540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11560" y="699542"/>
                <a:ext cx="4623490" cy="3960440"/>
              </a:xfrm>
            </p:spPr>
            <p:txBody>
              <a:bodyPr>
                <a:normAutofit/>
              </a:bodyPr>
              <a:lstStyle/>
              <a:p>
                <a:r>
                  <a:rPr lang="uk-UA" sz="1800" dirty="0" smtClean="0"/>
                  <a:t>Клімат країни морський , </a:t>
                </a:r>
                <a:r>
                  <a:rPr lang="uk-UA" sz="1800" dirty="0"/>
                  <a:t>на </a:t>
                </a:r>
                <a:r>
                  <a:rPr lang="uk-UA" sz="1800" dirty="0" smtClean="0"/>
                  <a:t>сході – континентальний, а на узбережжі Середземного моря</a:t>
                </a:r>
                <a:r>
                  <a:rPr lang="uk-UA" sz="1800" dirty="0"/>
                  <a:t> </a:t>
                </a:r>
                <a:r>
                  <a:rPr lang="uk-UA" sz="1800" dirty="0" smtClean="0"/>
                  <a:t>– середземноморський.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uk-UA" sz="1800" dirty="0" smtClean="0"/>
                  <a:t>Середня </a:t>
                </a:r>
                <a:r>
                  <a:rPr lang="uk-UA" sz="1800" dirty="0"/>
                  <a:t>температура серпня </a:t>
                </a:r>
                <a:r>
                  <a:rPr lang="uk-UA" sz="1800" dirty="0" smtClean="0"/>
                  <a:t>:від </a:t>
                </a:r>
                <a:r>
                  <a:rPr lang="uk-UA" sz="1800" dirty="0"/>
                  <a:t>+</a:t>
                </a:r>
                <a:r>
                  <a:rPr lang="uk-UA" sz="1800" dirty="0" smtClean="0"/>
                  <a:t>16</a:t>
                </a:r>
                <a14:m>
                  <m:oMath xmlns:m="http://schemas.openxmlformats.org/officeDocument/2006/math">
                    <m:r>
                      <a:rPr lang="uk-UA" sz="1800" i="1" smtClean="0">
                        <a:latin typeface="Cambria Math"/>
                        <a:ea typeface="Cambria Math"/>
                      </a:rPr>
                      <m:t>°</m:t>
                    </m:r>
                    <m:r>
                      <a:rPr lang="uk-UA" sz="1800" b="0" i="1" smtClean="0">
                        <a:latin typeface="Cambria Math"/>
                        <a:ea typeface="Cambria Math"/>
                      </a:rPr>
                      <m:t>С</m:t>
                    </m:r>
                  </m:oMath>
                </a14:m>
                <a:r>
                  <a:rPr lang="uk-UA" sz="1800" dirty="0" smtClean="0"/>
                  <a:t> </a:t>
                </a:r>
                <a:r>
                  <a:rPr lang="uk-UA" sz="1800" dirty="0"/>
                  <a:t>до +</a:t>
                </a:r>
                <a:r>
                  <a:rPr lang="uk-UA" sz="1800" dirty="0" smtClean="0"/>
                  <a:t>18</a:t>
                </a:r>
                <a14:m>
                  <m:oMath xmlns:m="http://schemas.openxmlformats.org/officeDocument/2006/math">
                    <m:r>
                      <a:rPr lang="uk-UA" sz="1800" i="1" smtClean="0">
                        <a:latin typeface="Cambria Math"/>
                        <a:ea typeface="Cambria Math"/>
                      </a:rPr>
                      <m:t>°</m:t>
                    </m:r>
                    <m:r>
                      <a:rPr lang="uk-UA" sz="1800" b="0" i="1" smtClean="0">
                        <a:latin typeface="Cambria Math"/>
                        <a:ea typeface="Cambria Math"/>
                      </a:rPr>
                      <m:t>С</m:t>
                    </m:r>
                  </m:oMath>
                </a14:m>
                <a:endParaRPr lang="uk-UA" sz="1800" dirty="0" smtClean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ru-RU" sz="1800" dirty="0"/>
                  <a:t>Середня температура лютого: від +5℃ до +7</a:t>
                </a:r>
                <a:r>
                  <a:rPr lang="ru-RU" sz="1800" dirty="0" smtClean="0"/>
                  <a:t>℃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ru-RU" sz="1800" dirty="0"/>
                  <a:t>Середньорічна кількість </a:t>
                </a:r>
                <a:r>
                  <a:rPr lang="ru-RU" sz="1800" dirty="0" smtClean="0"/>
                  <a:t>опадів: </a:t>
                </a:r>
                <a:r>
                  <a:rPr lang="ru-RU" sz="1800" dirty="0"/>
                  <a:t>600-1000 мм,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uk-UA" sz="1800" dirty="0"/>
                  <a:t>Найнижча </a:t>
                </a:r>
                <a:r>
                  <a:rPr lang="uk-UA" sz="1800" dirty="0" smtClean="0"/>
                  <a:t>температура: </a:t>
                </a:r>
                <a:r>
                  <a:rPr lang="en-US" sz="1800" dirty="0"/>
                  <a:t>-23,9° </a:t>
                </a:r>
                <a:r>
                  <a:rPr lang="en-US" sz="1800" dirty="0" smtClean="0"/>
                  <a:t>C</a:t>
                </a:r>
                <a:r>
                  <a:rPr lang="uk-UA" sz="1800" dirty="0" smtClean="0"/>
                  <a:t> (</a:t>
                </a:r>
                <a:r>
                  <a:rPr lang="ru-RU" sz="1800" dirty="0" smtClean="0"/>
                  <a:t>1879 рік)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uk-UA" sz="1800" dirty="0" smtClean="0"/>
                  <a:t>Найвища температура: </a:t>
                </a:r>
                <a:r>
                  <a:rPr lang="en-US" sz="1800" dirty="0" smtClean="0"/>
                  <a:t>40,4°C</a:t>
                </a:r>
                <a:r>
                  <a:rPr lang="uk-UA" sz="1800" dirty="0"/>
                  <a:t> (</a:t>
                </a:r>
                <a:r>
                  <a:rPr lang="uk-UA" sz="1800" dirty="0" smtClean="0"/>
                  <a:t>1947 рік)</a:t>
                </a:r>
                <a:endParaRPr lang="uk-UA" sz="1800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11560" y="699542"/>
                <a:ext cx="4623490" cy="3960440"/>
              </a:xfrm>
              <a:blipFill rotWithShape="1">
                <a:blip r:embed="rId3"/>
                <a:stretch>
                  <a:fillRect l="-1581" t="-1079" r="-197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2114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51470"/>
            <a:ext cx="7704856" cy="569070"/>
          </a:xfrm>
          <a:solidFill>
            <a:schemeClr val="accent3">
              <a:lumMod val="50000"/>
            </a:schemeClr>
          </a:solidFill>
          <a:ln w="76200">
            <a:solidFill>
              <a:schemeClr val="tx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uk-UA" sz="32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Оцінка природних ресурсів</a:t>
            </a:r>
            <a:endParaRPr lang="uk-UA" sz="32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4" b="22874"/>
          <a:stretch>
            <a:fillRect/>
          </a:stretch>
        </p:blipFill>
        <p:spPr>
          <a:xfrm>
            <a:off x="611188" y="700088"/>
            <a:ext cx="7777162" cy="2373312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36711" y="3147814"/>
            <a:ext cx="7598570" cy="1584176"/>
          </a:xfrm>
        </p:spPr>
        <p:txBody>
          <a:bodyPr>
            <a:noAutofit/>
          </a:bodyPr>
          <a:lstStyle/>
          <a:p>
            <a:pPr>
              <a:buSzPct val="150000"/>
            </a:pPr>
            <a:r>
              <a:rPr lang="uk-UA" sz="1400" dirty="0" smtClean="0"/>
              <a:t>Мінеральними ресурсами дана країна забезпечена краще, ніж інші країни Західної Європи. Кам'яне вугілля та залізні руди видобувають в Лотарингії. Із рудних корисних копалин на півдні видобувають алюмінієві, а в центрі- уранові руди. Із нерудних корисних копалин наявні запаси калійної та кухонних солей. </a:t>
            </a:r>
            <a:endParaRPr lang="uk-UA" sz="1400" dirty="0" smtClean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547664" y="129192"/>
            <a:ext cx="5976664" cy="43204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76200">
            <a:solidFill>
              <a:srgbClr val="BFBFBF">
                <a:alpha val="0"/>
              </a:srgbClr>
            </a:solidFill>
          </a:ln>
          <a:effectLst/>
        </p:spPr>
        <p:txBody>
          <a:bodyPr vert="horz" lIns="68580" tIns="34290" rIns="68580" bIns="3429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18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uk-UA" sz="32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Мінеральні ресурси</a:t>
            </a:r>
            <a:endParaRPr lang="uk-UA" sz="32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07817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23478"/>
            <a:ext cx="4320480" cy="576064"/>
          </a:xfrm>
        </p:spPr>
        <p:txBody>
          <a:bodyPr>
            <a:noAutofit/>
          </a:bodyPr>
          <a:lstStyle/>
          <a:p>
            <a:r>
              <a:rPr lang="uk-UA" sz="36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Водні ресурси</a:t>
            </a:r>
            <a:endParaRPr lang="uk-UA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55976" y="699542"/>
            <a:ext cx="4626770" cy="415592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uk-UA" sz="2800" dirty="0" smtClean="0"/>
              <a:t>Основою водних ресурсів Франції є чотири найбільші річки: </a:t>
            </a:r>
          </a:p>
          <a:p>
            <a:r>
              <a:rPr lang="uk-UA" sz="2800" dirty="0" smtClean="0"/>
              <a:t>Сена (776 км),</a:t>
            </a:r>
          </a:p>
          <a:p>
            <a:r>
              <a:rPr lang="uk-UA" sz="2800" dirty="0"/>
              <a:t> </a:t>
            </a:r>
            <a:r>
              <a:rPr lang="uk-UA" sz="2800" dirty="0" smtClean="0"/>
              <a:t>Рона(813 км</a:t>
            </a:r>
            <a:r>
              <a:rPr lang="uk-UA" sz="2800" dirty="0"/>
              <a:t>)</a:t>
            </a:r>
            <a:r>
              <a:rPr lang="uk-UA" sz="2800" dirty="0" smtClean="0"/>
              <a:t>,</a:t>
            </a:r>
          </a:p>
          <a:p>
            <a:r>
              <a:rPr lang="uk-UA" sz="2800" dirty="0"/>
              <a:t> </a:t>
            </a:r>
            <a:r>
              <a:rPr lang="uk-UA" sz="2800" dirty="0" smtClean="0"/>
              <a:t>Гарроне(647 км),</a:t>
            </a:r>
          </a:p>
          <a:p>
            <a:r>
              <a:rPr lang="uk-UA" sz="2800" dirty="0"/>
              <a:t> </a:t>
            </a:r>
            <a:r>
              <a:rPr lang="uk-UA" sz="2800" dirty="0" smtClean="0"/>
              <a:t>Луара(1 </a:t>
            </a:r>
            <a:r>
              <a:rPr lang="uk-UA" sz="2800" dirty="0"/>
              <a:t>020 </a:t>
            </a:r>
            <a:r>
              <a:rPr lang="uk-UA" sz="2800" dirty="0" smtClean="0"/>
              <a:t>км)</a:t>
            </a:r>
            <a:endParaRPr lang="uk-UA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23020"/>
            <a:ext cx="4032448" cy="4032448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Полилиния 4"/>
          <p:cNvSpPr/>
          <p:nvPr/>
        </p:nvSpPr>
        <p:spPr>
          <a:xfrm>
            <a:off x="1832502" y="1806588"/>
            <a:ext cx="1055077" cy="773723"/>
          </a:xfrm>
          <a:custGeom>
            <a:avLst/>
            <a:gdLst>
              <a:gd name="connsiteX0" fmla="*/ 0 w 1055077"/>
              <a:gd name="connsiteY0" fmla="*/ 25914 h 773723"/>
              <a:gd name="connsiteX1" fmla="*/ 18510 w 1055077"/>
              <a:gd name="connsiteY1" fmla="*/ 40722 h 773723"/>
              <a:gd name="connsiteX2" fmla="*/ 33318 w 1055077"/>
              <a:gd name="connsiteY2" fmla="*/ 37020 h 773723"/>
              <a:gd name="connsiteX3" fmla="*/ 44424 w 1055077"/>
              <a:gd name="connsiteY3" fmla="*/ 0 h 773723"/>
              <a:gd name="connsiteX4" fmla="*/ 62934 w 1055077"/>
              <a:gd name="connsiteY4" fmla="*/ 3702 h 773723"/>
              <a:gd name="connsiteX5" fmla="*/ 81445 w 1055077"/>
              <a:gd name="connsiteY5" fmla="*/ 25914 h 773723"/>
              <a:gd name="connsiteX6" fmla="*/ 88849 w 1055077"/>
              <a:gd name="connsiteY6" fmla="*/ 48126 h 773723"/>
              <a:gd name="connsiteX7" fmla="*/ 111061 w 1055077"/>
              <a:gd name="connsiteY7" fmla="*/ 55530 h 773723"/>
              <a:gd name="connsiteX8" fmla="*/ 118465 w 1055077"/>
              <a:gd name="connsiteY8" fmla="*/ 66636 h 773723"/>
              <a:gd name="connsiteX9" fmla="*/ 129571 w 1055077"/>
              <a:gd name="connsiteY9" fmla="*/ 74040 h 773723"/>
              <a:gd name="connsiteX10" fmla="*/ 140677 w 1055077"/>
              <a:gd name="connsiteY10" fmla="*/ 96252 h 773723"/>
              <a:gd name="connsiteX11" fmla="*/ 170293 w 1055077"/>
              <a:gd name="connsiteY11" fmla="*/ 99955 h 773723"/>
              <a:gd name="connsiteX12" fmla="*/ 192505 w 1055077"/>
              <a:gd name="connsiteY12" fmla="*/ 114763 h 773723"/>
              <a:gd name="connsiteX13" fmla="*/ 211015 w 1055077"/>
              <a:gd name="connsiteY13" fmla="*/ 144379 h 773723"/>
              <a:gd name="connsiteX14" fmla="*/ 225824 w 1055077"/>
              <a:gd name="connsiteY14" fmla="*/ 148081 h 773723"/>
              <a:gd name="connsiteX15" fmla="*/ 251738 w 1055077"/>
              <a:gd name="connsiteY15" fmla="*/ 181399 h 773723"/>
              <a:gd name="connsiteX16" fmla="*/ 262844 w 1055077"/>
              <a:gd name="connsiteY16" fmla="*/ 185101 h 773723"/>
              <a:gd name="connsiteX17" fmla="*/ 292460 w 1055077"/>
              <a:gd name="connsiteY17" fmla="*/ 188803 h 773723"/>
              <a:gd name="connsiteX18" fmla="*/ 314672 w 1055077"/>
              <a:gd name="connsiteY18" fmla="*/ 196207 h 773723"/>
              <a:gd name="connsiteX19" fmla="*/ 333182 w 1055077"/>
              <a:gd name="connsiteY19" fmla="*/ 199909 h 773723"/>
              <a:gd name="connsiteX20" fmla="*/ 366500 w 1055077"/>
              <a:gd name="connsiteY20" fmla="*/ 211015 h 773723"/>
              <a:gd name="connsiteX21" fmla="*/ 377607 w 1055077"/>
              <a:gd name="connsiteY21" fmla="*/ 214717 h 773723"/>
              <a:gd name="connsiteX22" fmla="*/ 403521 w 1055077"/>
              <a:gd name="connsiteY22" fmla="*/ 218419 h 773723"/>
              <a:gd name="connsiteX23" fmla="*/ 414627 w 1055077"/>
              <a:gd name="connsiteY23" fmla="*/ 222121 h 773723"/>
              <a:gd name="connsiteX24" fmla="*/ 433137 w 1055077"/>
              <a:gd name="connsiteY24" fmla="*/ 244333 h 773723"/>
              <a:gd name="connsiteX25" fmla="*/ 444243 w 1055077"/>
              <a:gd name="connsiteY25" fmla="*/ 251738 h 773723"/>
              <a:gd name="connsiteX26" fmla="*/ 473859 w 1055077"/>
              <a:gd name="connsiteY26" fmla="*/ 285056 h 773723"/>
              <a:gd name="connsiteX27" fmla="*/ 477561 w 1055077"/>
              <a:gd name="connsiteY27" fmla="*/ 359096 h 773723"/>
              <a:gd name="connsiteX28" fmla="*/ 488667 w 1055077"/>
              <a:gd name="connsiteY28" fmla="*/ 370202 h 773723"/>
              <a:gd name="connsiteX29" fmla="*/ 510879 w 1055077"/>
              <a:gd name="connsiteY29" fmla="*/ 385010 h 773723"/>
              <a:gd name="connsiteX30" fmla="*/ 521985 w 1055077"/>
              <a:gd name="connsiteY30" fmla="*/ 392414 h 773723"/>
              <a:gd name="connsiteX31" fmla="*/ 533092 w 1055077"/>
              <a:gd name="connsiteY31" fmla="*/ 396116 h 773723"/>
              <a:gd name="connsiteX32" fmla="*/ 551602 w 1055077"/>
              <a:gd name="connsiteY32" fmla="*/ 407223 h 773723"/>
              <a:gd name="connsiteX33" fmla="*/ 588622 w 1055077"/>
              <a:gd name="connsiteY33" fmla="*/ 429435 h 773723"/>
              <a:gd name="connsiteX34" fmla="*/ 610834 w 1055077"/>
              <a:gd name="connsiteY34" fmla="*/ 436839 h 773723"/>
              <a:gd name="connsiteX35" fmla="*/ 621940 w 1055077"/>
              <a:gd name="connsiteY35" fmla="*/ 440541 h 773723"/>
              <a:gd name="connsiteX36" fmla="*/ 647854 w 1055077"/>
              <a:gd name="connsiteY36" fmla="*/ 447945 h 773723"/>
              <a:gd name="connsiteX37" fmla="*/ 662662 w 1055077"/>
              <a:gd name="connsiteY37" fmla="*/ 470157 h 773723"/>
              <a:gd name="connsiteX38" fmla="*/ 670066 w 1055077"/>
              <a:gd name="connsiteY38" fmla="*/ 447945 h 773723"/>
              <a:gd name="connsiteX39" fmla="*/ 673768 w 1055077"/>
              <a:gd name="connsiteY39" fmla="*/ 433137 h 773723"/>
              <a:gd name="connsiteX40" fmla="*/ 695981 w 1055077"/>
              <a:gd name="connsiteY40" fmla="*/ 414627 h 773723"/>
              <a:gd name="connsiteX41" fmla="*/ 718193 w 1055077"/>
              <a:gd name="connsiteY41" fmla="*/ 407223 h 773723"/>
              <a:gd name="connsiteX42" fmla="*/ 744107 w 1055077"/>
              <a:gd name="connsiteY42" fmla="*/ 399818 h 773723"/>
              <a:gd name="connsiteX43" fmla="*/ 755213 w 1055077"/>
              <a:gd name="connsiteY43" fmla="*/ 392414 h 773723"/>
              <a:gd name="connsiteX44" fmla="*/ 777425 w 1055077"/>
              <a:gd name="connsiteY44" fmla="*/ 385010 h 773723"/>
              <a:gd name="connsiteX45" fmla="*/ 788531 w 1055077"/>
              <a:gd name="connsiteY45" fmla="*/ 381308 h 773723"/>
              <a:gd name="connsiteX46" fmla="*/ 829253 w 1055077"/>
              <a:gd name="connsiteY46" fmla="*/ 385010 h 773723"/>
              <a:gd name="connsiteX47" fmla="*/ 851466 w 1055077"/>
              <a:gd name="connsiteY47" fmla="*/ 403521 h 773723"/>
              <a:gd name="connsiteX48" fmla="*/ 866274 w 1055077"/>
              <a:gd name="connsiteY48" fmla="*/ 436839 h 773723"/>
              <a:gd name="connsiteX49" fmla="*/ 869976 w 1055077"/>
              <a:gd name="connsiteY49" fmla="*/ 447945 h 773723"/>
              <a:gd name="connsiteX50" fmla="*/ 873678 w 1055077"/>
              <a:gd name="connsiteY50" fmla="*/ 470157 h 773723"/>
              <a:gd name="connsiteX51" fmla="*/ 888486 w 1055077"/>
              <a:gd name="connsiteY51" fmla="*/ 503475 h 773723"/>
              <a:gd name="connsiteX52" fmla="*/ 921804 w 1055077"/>
              <a:gd name="connsiteY52" fmla="*/ 521985 h 773723"/>
              <a:gd name="connsiteX53" fmla="*/ 944016 w 1055077"/>
              <a:gd name="connsiteY53" fmla="*/ 536793 h 773723"/>
              <a:gd name="connsiteX54" fmla="*/ 966228 w 1055077"/>
              <a:gd name="connsiteY54" fmla="*/ 551601 h 773723"/>
              <a:gd name="connsiteX55" fmla="*/ 977334 w 1055077"/>
              <a:gd name="connsiteY55" fmla="*/ 559006 h 773723"/>
              <a:gd name="connsiteX56" fmla="*/ 984738 w 1055077"/>
              <a:gd name="connsiteY56" fmla="*/ 570112 h 773723"/>
              <a:gd name="connsiteX57" fmla="*/ 995845 w 1055077"/>
              <a:gd name="connsiteY57" fmla="*/ 573814 h 773723"/>
              <a:gd name="connsiteX58" fmla="*/ 999547 w 1055077"/>
              <a:gd name="connsiteY58" fmla="*/ 584920 h 773723"/>
              <a:gd name="connsiteX59" fmla="*/ 1006951 w 1055077"/>
              <a:gd name="connsiteY59" fmla="*/ 596026 h 773723"/>
              <a:gd name="connsiteX60" fmla="*/ 1010653 w 1055077"/>
              <a:gd name="connsiteY60" fmla="*/ 614536 h 773723"/>
              <a:gd name="connsiteX61" fmla="*/ 1021759 w 1055077"/>
              <a:gd name="connsiteY61" fmla="*/ 651556 h 773723"/>
              <a:gd name="connsiteX62" fmla="*/ 1029163 w 1055077"/>
              <a:gd name="connsiteY62" fmla="*/ 681172 h 773723"/>
              <a:gd name="connsiteX63" fmla="*/ 1036567 w 1055077"/>
              <a:gd name="connsiteY63" fmla="*/ 692278 h 773723"/>
              <a:gd name="connsiteX64" fmla="*/ 1043971 w 1055077"/>
              <a:gd name="connsiteY64" fmla="*/ 714491 h 773723"/>
              <a:gd name="connsiteX65" fmla="*/ 1047673 w 1055077"/>
              <a:gd name="connsiteY65" fmla="*/ 725597 h 773723"/>
              <a:gd name="connsiteX66" fmla="*/ 1051375 w 1055077"/>
              <a:gd name="connsiteY66" fmla="*/ 736703 h 773723"/>
              <a:gd name="connsiteX67" fmla="*/ 1055077 w 1055077"/>
              <a:gd name="connsiteY67" fmla="*/ 747809 h 773723"/>
              <a:gd name="connsiteX68" fmla="*/ 1051375 w 1055077"/>
              <a:gd name="connsiteY68" fmla="*/ 773723 h 773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055077" h="773723">
                <a:moveTo>
                  <a:pt x="0" y="25914"/>
                </a:moveTo>
                <a:cubicBezTo>
                  <a:pt x="6170" y="30850"/>
                  <a:pt x="11014" y="38223"/>
                  <a:pt x="18510" y="40722"/>
                </a:cubicBezTo>
                <a:cubicBezTo>
                  <a:pt x="23337" y="42331"/>
                  <a:pt x="30007" y="40883"/>
                  <a:pt x="33318" y="37020"/>
                </a:cubicBezTo>
                <a:cubicBezTo>
                  <a:pt x="36499" y="33309"/>
                  <a:pt x="42631" y="7172"/>
                  <a:pt x="44424" y="0"/>
                </a:cubicBezTo>
                <a:cubicBezTo>
                  <a:pt x="50594" y="1234"/>
                  <a:pt x="57306" y="888"/>
                  <a:pt x="62934" y="3702"/>
                </a:cubicBezTo>
                <a:cubicBezTo>
                  <a:pt x="67917" y="6193"/>
                  <a:pt x="79015" y="20446"/>
                  <a:pt x="81445" y="25914"/>
                </a:cubicBezTo>
                <a:cubicBezTo>
                  <a:pt x="84615" y="33046"/>
                  <a:pt x="81445" y="45658"/>
                  <a:pt x="88849" y="48126"/>
                </a:cubicBezTo>
                <a:lnTo>
                  <a:pt x="111061" y="55530"/>
                </a:lnTo>
                <a:cubicBezTo>
                  <a:pt x="113529" y="59232"/>
                  <a:pt x="115319" y="63490"/>
                  <a:pt x="118465" y="66636"/>
                </a:cubicBezTo>
                <a:cubicBezTo>
                  <a:pt x="121611" y="69782"/>
                  <a:pt x="126792" y="70566"/>
                  <a:pt x="129571" y="74040"/>
                </a:cubicBezTo>
                <a:cubicBezTo>
                  <a:pt x="134338" y="79999"/>
                  <a:pt x="131498" y="92580"/>
                  <a:pt x="140677" y="96252"/>
                </a:cubicBezTo>
                <a:cubicBezTo>
                  <a:pt x="149914" y="99947"/>
                  <a:pt x="160421" y="98721"/>
                  <a:pt x="170293" y="99955"/>
                </a:cubicBezTo>
                <a:cubicBezTo>
                  <a:pt x="177697" y="104891"/>
                  <a:pt x="189691" y="106321"/>
                  <a:pt x="192505" y="114763"/>
                </a:cubicBezTo>
                <a:cubicBezTo>
                  <a:pt x="198457" y="132620"/>
                  <a:pt x="195045" y="137535"/>
                  <a:pt x="211015" y="144379"/>
                </a:cubicBezTo>
                <a:cubicBezTo>
                  <a:pt x="215692" y="146383"/>
                  <a:pt x="220888" y="146847"/>
                  <a:pt x="225824" y="148081"/>
                </a:cubicBezTo>
                <a:cubicBezTo>
                  <a:pt x="231708" y="156906"/>
                  <a:pt x="241299" y="174440"/>
                  <a:pt x="251738" y="181399"/>
                </a:cubicBezTo>
                <a:cubicBezTo>
                  <a:pt x="254985" y="183564"/>
                  <a:pt x="259005" y="184403"/>
                  <a:pt x="262844" y="185101"/>
                </a:cubicBezTo>
                <a:cubicBezTo>
                  <a:pt x="272632" y="186881"/>
                  <a:pt x="282588" y="187569"/>
                  <a:pt x="292460" y="188803"/>
                </a:cubicBezTo>
                <a:cubicBezTo>
                  <a:pt x="299864" y="191271"/>
                  <a:pt x="307019" y="194676"/>
                  <a:pt x="314672" y="196207"/>
                </a:cubicBezTo>
                <a:cubicBezTo>
                  <a:pt x="320842" y="197441"/>
                  <a:pt x="327112" y="198253"/>
                  <a:pt x="333182" y="199909"/>
                </a:cubicBezTo>
                <a:lnTo>
                  <a:pt x="366500" y="211015"/>
                </a:lnTo>
                <a:cubicBezTo>
                  <a:pt x="370202" y="212249"/>
                  <a:pt x="373744" y="214165"/>
                  <a:pt x="377607" y="214717"/>
                </a:cubicBezTo>
                <a:lnTo>
                  <a:pt x="403521" y="218419"/>
                </a:lnTo>
                <a:cubicBezTo>
                  <a:pt x="407223" y="219653"/>
                  <a:pt x="411380" y="219956"/>
                  <a:pt x="414627" y="222121"/>
                </a:cubicBezTo>
                <a:cubicBezTo>
                  <a:pt x="432819" y="234249"/>
                  <a:pt x="419481" y="230676"/>
                  <a:pt x="433137" y="244333"/>
                </a:cubicBezTo>
                <a:cubicBezTo>
                  <a:pt x="436283" y="247479"/>
                  <a:pt x="440918" y="248782"/>
                  <a:pt x="444243" y="251738"/>
                </a:cubicBezTo>
                <a:cubicBezTo>
                  <a:pt x="464992" y="270182"/>
                  <a:pt x="462606" y="268176"/>
                  <a:pt x="473859" y="285056"/>
                </a:cubicBezTo>
                <a:cubicBezTo>
                  <a:pt x="475093" y="309736"/>
                  <a:pt x="473327" y="334751"/>
                  <a:pt x="477561" y="359096"/>
                </a:cubicBezTo>
                <a:cubicBezTo>
                  <a:pt x="478458" y="364254"/>
                  <a:pt x="484534" y="366988"/>
                  <a:pt x="488667" y="370202"/>
                </a:cubicBezTo>
                <a:cubicBezTo>
                  <a:pt x="495691" y="375665"/>
                  <a:pt x="503475" y="380074"/>
                  <a:pt x="510879" y="385010"/>
                </a:cubicBezTo>
                <a:cubicBezTo>
                  <a:pt x="514581" y="387478"/>
                  <a:pt x="517764" y="391007"/>
                  <a:pt x="521985" y="392414"/>
                </a:cubicBezTo>
                <a:lnTo>
                  <a:pt x="533092" y="396116"/>
                </a:lnTo>
                <a:cubicBezTo>
                  <a:pt x="549701" y="412727"/>
                  <a:pt x="529978" y="395210"/>
                  <a:pt x="551602" y="407223"/>
                </a:cubicBezTo>
                <a:cubicBezTo>
                  <a:pt x="573952" y="419639"/>
                  <a:pt x="568617" y="421433"/>
                  <a:pt x="588622" y="429435"/>
                </a:cubicBezTo>
                <a:cubicBezTo>
                  <a:pt x="595868" y="432334"/>
                  <a:pt x="603430" y="434371"/>
                  <a:pt x="610834" y="436839"/>
                </a:cubicBezTo>
                <a:cubicBezTo>
                  <a:pt x="614536" y="438073"/>
                  <a:pt x="618154" y="439595"/>
                  <a:pt x="621940" y="440541"/>
                </a:cubicBezTo>
                <a:cubicBezTo>
                  <a:pt x="640534" y="445189"/>
                  <a:pt x="631921" y="442634"/>
                  <a:pt x="647854" y="447945"/>
                </a:cubicBezTo>
                <a:cubicBezTo>
                  <a:pt x="652790" y="455349"/>
                  <a:pt x="659848" y="478599"/>
                  <a:pt x="662662" y="470157"/>
                </a:cubicBezTo>
                <a:cubicBezTo>
                  <a:pt x="665130" y="462753"/>
                  <a:pt x="668173" y="455516"/>
                  <a:pt x="670066" y="447945"/>
                </a:cubicBezTo>
                <a:cubicBezTo>
                  <a:pt x="671300" y="443009"/>
                  <a:pt x="671244" y="437554"/>
                  <a:pt x="673768" y="433137"/>
                </a:cubicBezTo>
                <a:cubicBezTo>
                  <a:pt x="676735" y="427944"/>
                  <a:pt x="690109" y="417237"/>
                  <a:pt x="695981" y="414627"/>
                </a:cubicBezTo>
                <a:cubicBezTo>
                  <a:pt x="703113" y="411457"/>
                  <a:pt x="710622" y="409116"/>
                  <a:pt x="718193" y="407223"/>
                </a:cubicBezTo>
                <a:cubicBezTo>
                  <a:pt x="722944" y="406035"/>
                  <a:pt x="738791" y="402476"/>
                  <a:pt x="744107" y="399818"/>
                </a:cubicBezTo>
                <a:cubicBezTo>
                  <a:pt x="748086" y="397828"/>
                  <a:pt x="751147" y="394221"/>
                  <a:pt x="755213" y="392414"/>
                </a:cubicBezTo>
                <a:cubicBezTo>
                  <a:pt x="762345" y="389244"/>
                  <a:pt x="770021" y="387478"/>
                  <a:pt x="777425" y="385010"/>
                </a:cubicBezTo>
                <a:lnTo>
                  <a:pt x="788531" y="381308"/>
                </a:lnTo>
                <a:cubicBezTo>
                  <a:pt x="802105" y="382542"/>
                  <a:pt x="815926" y="382154"/>
                  <a:pt x="829253" y="385010"/>
                </a:cubicBezTo>
                <a:cubicBezTo>
                  <a:pt x="835164" y="386277"/>
                  <a:pt x="848454" y="399906"/>
                  <a:pt x="851466" y="403521"/>
                </a:cubicBezTo>
                <a:cubicBezTo>
                  <a:pt x="861244" y="415255"/>
                  <a:pt x="860893" y="420695"/>
                  <a:pt x="866274" y="436839"/>
                </a:cubicBezTo>
                <a:cubicBezTo>
                  <a:pt x="867508" y="440541"/>
                  <a:pt x="869334" y="444096"/>
                  <a:pt x="869976" y="447945"/>
                </a:cubicBezTo>
                <a:cubicBezTo>
                  <a:pt x="871210" y="455349"/>
                  <a:pt x="871857" y="462875"/>
                  <a:pt x="873678" y="470157"/>
                </a:cubicBezTo>
                <a:cubicBezTo>
                  <a:pt x="875553" y="477658"/>
                  <a:pt x="880707" y="496668"/>
                  <a:pt x="888486" y="503475"/>
                </a:cubicBezTo>
                <a:cubicBezTo>
                  <a:pt x="928351" y="538357"/>
                  <a:pt x="895939" y="507615"/>
                  <a:pt x="921804" y="521985"/>
                </a:cubicBezTo>
                <a:cubicBezTo>
                  <a:pt x="929583" y="526306"/>
                  <a:pt x="936612" y="531857"/>
                  <a:pt x="944016" y="536793"/>
                </a:cubicBezTo>
                <a:lnTo>
                  <a:pt x="966228" y="551601"/>
                </a:lnTo>
                <a:lnTo>
                  <a:pt x="977334" y="559006"/>
                </a:lnTo>
                <a:cubicBezTo>
                  <a:pt x="979802" y="562708"/>
                  <a:pt x="981264" y="567333"/>
                  <a:pt x="984738" y="570112"/>
                </a:cubicBezTo>
                <a:cubicBezTo>
                  <a:pt x="987785" y="572550"/>
                  <a:pt x="993085" y="571055"/>
                  <a:pt x="995845" y="573814"/>
                </a:cubicBezTo>
                <a:cubicBezTo>
                  <a:pt x="998604" y="576573"/>
                  <a:pt x="997802" y="581430"/>
                  <a:pt x="999547" y="584920"/>
                </a:cubicBezTo>
                <a:cubicBezTo>
                  <a:pt x="1001537" y="588900"/>
                  <a:pt x="1004483" y="592324"/>
                  <a:pt x="1006951" y="596026"/>
                </a:cubicBezTo>
                <a:cubicBezTo>
                  <a:pt x="1008185" y="602196"/>
                  <a:pt x="1008997" y="608466"/>
                  <a:pt x="1010653" y="614536"/>
                </a:cubicBezTo>
                <a:cubicBezTo>
                  <a:pt x="1021727" y="655141"/>
                  <a:pt x="1014820" y="620333"/>
                  <a:pt x="1021759" y="651556"/>
                </a:cubicBezTo>
                <a:cubicBezTo>
                  <a:pt x="1023449" y="659160"/>
                  <a:pt x="1025194" y="673234"/>
                  <a:pt x="1029163" y="681172"/>
                </a:cubicBezTo>
                <a:cubicBezTo>
                  <a:pt x="1031153" y="685152"/>
                  <a:pt x="1034760" y="688212"/>
                  <a:pt x="1036567" y="692278"/>
                </a:cubicBezTo>
                <a:cubicBezTo>
                  <a:pt x="1039737" y="699410"/>
                  <a:pt x="1041503" y="707087"/>
                  <a:pt x="1043971" y="714491"/>
                </a:cubicBezTo>
                <a:lnTo>
                  <a:pt x="1047673" y="725597"/>
                </a:lnTo>
                <a:lnTo>
                  <a:pt x="1051375" y="736703"/>
                </a:lnTo>
                <a:lnTo>
                  <a:pt x="1055077" y="747809"/>
                </a:lnTo>
                <a:cubicBezTo>
                  <a:pt x="1050891" y="768739"/>
                  <a:pt x="1051375" y="760027"/>
                  <a:pt x="1051375" y="773723"/>
                </a:cubicBezTo>
              </a:path>
            </a:pathLst>
          </a:custGeom>
          <a:ln w="19050">
            <a:solidFill>
              <a:srgbClr val="00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7" name="Полилиния 6"/>
          <p:cNvSpPr/>
          <p:nvPr/>
        </p:nvSpPr>
        <p:spPr>
          <a:xfrm>
            <a:off x="1192052" y="2435932"/>
            <a:ext cx="1580764" cy="1132819"/>
          </a:xfrm>
          <a:custGeom>
            <a:avLst/>
            <a:gdLst>
              <a:gd name="connsiteX0" fmla="*/ 0 w 1580764"/>
              <a:gd name="connsiteY0" fmla="*/ 218419 h 1132819"/>
              <a:gd name="connsiteX1" fmla="*/ 40722 w 1580764"/>
              <a:gd name="connsiteY1" fmla="*/ 248036 h 1132819"/>
              <a:gd name="connsiteX2" fmla="*/ 88848 w 1580764"/>
              <a:gd name="connsiteY2" fmla="*/ 259142 h 1132819"/>
              <a:gd name="connsiteX3" fmla="*/ 99954 w 1580764"/>
              <a:gd name="connsiteY3" fmla="*/ 262844 h 1132819"/>
              <a:gd name="connsiteX4" fmla="*/ 136975 w 1580764"/>
              <a:gd name="connsiteY4" fmla="*/ 251738 h 1132819"/>
              <a:gd name="connsiteX5" fmla="*/ 148081 w 1580764"/>
              <a:gd name="connsiteY5" fmla="*/ 240632 h 1132819"/>
              <a:gd name="connsiteX6" fmla="*/ 166591 w 1580764"/>
              <a:gd name="connsiteY6" fmla="*/ 225823 h 1132819"/>
              <a:gd name="connsiteX7" fmla="*/ 170293 w 1580764"/>
              <a:gd name="connsiteY7" fmla="*/ 214717 h 1132819"/>
              <a:gd name="connsiteX8" fmla="*/ 203611 w 1580764"/>
              <a:gd name="connsiteY8" fmla="*/ 196207 h 1132819"/>
              <a:gd name="connsiteX9" fmla="*/ 214717 w 1580764"/>
              <a:gd name="connsiteY9" fmla="*/ 188803 h 1132819"/>
              <a:gd name="connsiteX10" fmla="*/ 255439 w 1580764"/>
              <a:gd name="connsiteY10" fmla="*/ 185101 h 1132819"/>
              <a:gd name="connsiteX11" fmla="*/ 262844 w 1580764"/>
              <a:gd name="connsiteY11" fmla="*/ 177697 h 1132819"/>
              <a:gd name="connsiteX12" fmla="*/ 307268 w 1580764"/>
              <a:gd name="connsiteY12" fmla="*/ 177697 h 1132819"/>
              <a:gd name="connsiteX13" fmla="*/ 347990 w 1580764"/>
              <a:gd name="connsiteY13" fmla="*/ 181399 h 1132819"/>
              <a:gd name="connsiteX14" fmla="*/ 359096 w 1580764"/>
              <a:gd name="connsiteY14" fmla="*/ 177697 h 1132819"/>
              <a:gd name="connsiteX15" fmla="*/ 381308 w 1580764"/>
              <a:gd name="connsiteY15" fmla="*/ 181399 h 1132819"/>
              <a:gd name="connsiteX16" fmla="*/ 403520 w 1580764"/>
              <a:gd name="connsiteY16" fmla="*/ 196207 h 1132819"/>
              <a:gd name="connsiteX17" fmla="*/ 414627 w 1580764"/>
              <a:gd name="connsiteY17" fmla="*/ 203611 h 1132819"/>
              <a:gd name="connsiteX18" fmla="*/ 447945 w 1580764"/>
              <a:gd name="connsiteY18" fmla="*/ 214717 h 1132819"/>
              <a:gd name="connsiteX19" fmla="*/ 459051 w 1580764"/>
              <a:gd name="connsiteY19" fmla="*/ 218419 h 1132819"/>
              <a:gd name="connsiteX20" fmla="*/ 470157 w 1580764"/>
              <a:gd name="connsiteY20" fmla="*/ 225823 h 1132819"/>
              <a:gd name="connsiteX21" fmla="*/ 566410 w 1580764"/>
              <a:gd name="connsiteY21" fmla="*/ 222121 h 1132819"/>
              <a:gd name="connsiteX22" fmla="*/ 599728 w 1580764"/>
              <a:gd name="connsiteY22" fmla="*/ 203611 h 1132819"/>
              <a:gd name="connsiteX23" fmla="*/ 610834 w 1580764"/>
              <a:gd name="connsiteY23" fmla="*/ 196207 h 1132819"/>
              <a:gd name="connsiteX24" fmla="*/ 625642 w 1580764"/>
              <a:gd name="connsiteY24" fmla="*/ 192505 h 1132819"/>
              <a:gd name="connsiteX25" fmla="*/ 636748 w 1580764"/>
              <a:gd name="connsiteY25" fmla="*/ 188803 h 1132819"/>
              <a:gd name="connsiteX26" fmla="*/ 695980 w 1580764"/>
              <a:gd name="connsiteY26" fmla="*/ 185101 h 1132819"/>
              <a:gd name="connsiteX27" fmla="*/ 718193 w 1580764"/>
              <a:gd name="connsiteY27" fmla="*/ 173995 h 1132819"/>
              <a:gd name="connsiteX28" fmla="*/ 729299 w 1580764"/>
              <a:gd name="connsiteY28" fmla="*/ 166591 h 1132819"/>
              <a:gd name="connsiteX29" fmla="*/ 792233 w 1580764"/>
              <a:gd name="connsiteY29" fmla="*/ 162889 h 1132819"/>
              <a:gd name="connsiteX30" fmla="*/ 814445 w 1580764"/>
              <a:gd name="connsiteY30" fmla="*/ 151783 h 1132819"/>
              <a:gd name="connsiteX31" fmla="*/ 818147 w 1580764"/>
              <a:gd name="connsiteY31" fmla="*/ 125869 h 1132819"/>
              <a:gd name="connsiteX32" fmla="*/ 821849 w 1580764"/>
              <a:gd name="connsiteY32" fmla="*/ 114763 h 1132819"/>
              <a:gd name="connsiteX33" fmla="*/ 825551 w 1580764"/>
              <a:gd name="connsiteY33" fmla="*/ 99955 h 1132819"/>
              <a:gd name="connsiteX34" fmla="*/ 832955 w 1580764"/>
              <a:gd name="connsiteY34" fmla="*/ 88849 h 1132819"/>
              <a:gd name="connsiteX35" fmla="*/ 847763 w 1580764"/>
              <a:gd name="connsiteY35" fmla="*/ 85147 h 1132819"/>
              <a:gd name="connsiteX36" fmla="*/ 873678 w 1580764"/>
              <a:gd name="connsiteY36" fmla="*/ 81445 h 1132819"/>
              <a:gd name="connsiteX37" fmla="*/ 881082 w 1580764"/>
              <a:gd name="connsiteY37" fmla="*/ 74040 h 1132819"/>
              <a:gd name="connsiteX38" fmla="*/ 903294 w 1580764"/>
              <a:gd name="connsiteY38" fmla="*/ 59232 h 1132819"/>
              <a:gd name="connsiteX39" fmla="*/ 910698 w 1580764"/>
              <a:gd name="connsiteY39" fmla="*/ 48126 h 1132819"/>
              <a:gd name="connsiteX40" fmla="*/ 932910 w 1580764"/>
              <a:gd name="connsiteY40" fmla="*/ 25914 h 1132819"/>
              <a:gd name="connsiteX41" fmla="*/ 944016 w 1580764"/>
              <a:gd name="connsiteY41" fmla="*/ 3702 h 1132819"/>
              <a:gd name="connsiteX42" fmla="*/ 955122 w 1580764"/>
              <a:gd name="connsiteY42" fmla="*/ 0 h 1132819"/>
              <a:gd name="connsiteX43" fmla="*/ 1014354 w 1580764"/>
              <a:gd name="connsiteY43" fmla="*/ 3702 h 1132819"/>
              <a:gd name="connsiteX44" fmla="*/ 1036567 w 1580764"/>
              <a:gd name="connsiteY44" fmla="*/ 14808 h 1132819"/>
              <a:gd name="connsiteX45" fmla="*/ 1047673 w 1580764"/>
              <a:gd name="connsiteY45" fmla="*/ 18510 h 1132819"/>
              <a:gd name="connsiteX46" fmla="*/ 1069885 w 1580764"/>
              <a:gd name="connsiteY46" fmla="*/ 37020 h 1132819"/>
              <a:gd name="connsiteX47" fmla="*/ 1084693 w 1580764"/>
              <a:gd name="connsiteY47" fmla="*/ 40722 h 1132819"/>
              <a:gd name="connsiteX48" fmla="*/ 1106905 w 1580764"/>
              <a:gd name="connsiteY48" fmla="*/ 59232 h 1132819"/>
              <a:gd name="connsiteX49" fmla="*/ 1129117 w 1580764"/>
              <a:gd name="connsiteY49" fmla="*/ 66636 h 1132819"/>
              <a:gd name="connsiteX50" fmla="*/ 1140223 w 1580764"/>
              <a:gd name="connsiteY50" fmla="*/ 74040 h 1132819"/>
              <a:gd name="connsiteX51" fmla="*/ 1173542 w 1580764"/>
              <a:gd name="connsiteY51" fmla="*/ 81445 h 1132819"/>
              <a:gd name="connsiteX52" fmla="*/ 1184648 w 1580764"/>
              <a:gd name="connsiteY52" fmla="*/ 103657 h 1132819"/>
              <a:gd name="connsiteX53" fmla="*/ 1203158 w 1580764"/>
              <a:gd name="connsiteY53" fmla="*/ 136975 h 1132819"/>
              <a:gd name="connsiteX54" fmla="*/ 1229072 w 1580764"/>
              <a:gd name="connsiteY54" fmla="*/ 173995 h 1132819"/>
              <a:gd name="connsiteX55" fmla="*/ 1232774 w 1580764"/>
              <a:gd name="connsiteY55" fmla="*/ 185101 h 1132819"/>
              <a:gd name="connsiteX56" fmla="*/ 1240178 w 1580764"/>
              <a:gd name="connsiteY56" fmla="*/ 214717 h 1132819"/>
              <a:gd name="connsiteX57" fmla="*/ 1247582 w 1580764"/>
              <a:gd name="connsiteY57" fmla="*/ 225823 h 1132819"/>
              <a:gd name="connsiteX58" fmla="*/ 1258688 w 1580764"/>
              <a:gd name="connsiteY58" fmla="*/ 248036 h 1132819"/>
              <a:gd name="connsiteX59" fmla="*/ 1266092 w 1580764"/>
              <a:gd name="connsiteY59" fmla="*/ 270248 h 1132819"/>
              <a:gd name="connsiteX60" fmla="*/ 1269794 w 1580764"/>
              <a:gd name="connsiteY60" fmla="*/ 281354 h 1132819"/>
              <a:gd name="connsiteX61" fmla="*/ 1284602 w 1580764"/>
              <a:gd name="connsiteY61" fmla="*/ 303566 h 1132819"/>
              <a:gd name="connsiteX62" fmla="*/ 1292006 w 1580764"/>
              <a:gd name="connsiteY62" fmla="*/ 314672 h 1132819"/>
              <a:gd name="connsiteX63" fmla="*/ 1299410 w 1580764"/>
              <a:gd name="connsiteY63" fmla="*/ 336884 h 1132819"/>
              <a:gd name="connsiteX64" fmla="*/ 1321622 w 1580764"/>
              <a:gd name="connsiteY64" fmla="*/ 355394 h 1132819"/>
              <a:gd name="connsiteX65" fmla="*/ 1329027 w 1580764"/>
              <a:gd name="connsiteY65" fmla="*/ 362798 h 1132819"/>
              <a:gd name="connsiteX66" fmla="*/ 1351239 w 1580764"/>
              <a:gd name="connsiteY66" fmla="*/ 370202 h 1132819"/>
              <a:gd name="connsiteX67" fmla="*/ 1362345 w 1580764"/>
              <a:gd name="connsiteY67" fmla="*/ 373904 h 1132819"/>
              <a:gd name="connsiteX68" fmla="*/ 1369749 w 1580764"/>
              <a:gd name="connsiteY68" fmla="*/ 385011 h 1132819"/>
              <a:gd name="connsiteX69" fmla="*/ 1384557 w 1580764"/>
              <a:gd name="connsiteY69" fmla="*/ 392415 h 1132819"/>
              <a:gd name="connsiteX70" fmla="*/ 1395663 w 1580764"/>
              <a:gd name="connsiteY70" fmla="*/ 399819 h 1132819"/>
              <a:gd name="connsiteX71" fmla="*/ 1403067 w 1580764"/>
              <a:gd name="connsiteY71" fmla="*/ 429435 h 1132819"/>
              <a:gd name="connsiteX72" fmla="*/ 1425279 w 1580764"/>
              <a:gd name="connsiteY72" fmla="*/ 451647 h 1132819"/>
              <a:gd name="connsiteX73" fmla="*/ 1436385 w 1580764"/>
              <a:gd name="connsiteY73" fmla="*/ 462753 h 1132819"/>
              <a:gd name="connsiteX74" fmla="*/ 1447491 w 1580764"/>
              <a:gd name="connsiteY74" fmla="*/ 473859 h 1132819"/>
              <a:gd name="connsiteX75" fmla="*/ 1462299 w 1580764"/>
              <a:gd name="connsiteY75" fmla="*/ 484965 h 1132819"/>
              <a:gd name="connsiteX76" fmla="*/ 1473405 w 1580764"/>
              <a:gd name="connsiteY76" fmla="*/ 507177 h 1132819"/>
              <a:gd name="connsiteX77" fmla="*/ 1480810 w 1580764"/>
              <a:gd name="connsiteY77" fmla="*/ 514581 h 1132819"/>
              <a:gd name="connsiteX78" fmla="*/ 1488214 w 1580764"/>
              <a:gd name="connsiteY78" fmla="*/ 525687 h 1132819"/>
              <a:gd name="connsiteX79" fmla="*/ 1495618 w 1580764"/>
              <a:gd name="connsiteY79" fmla="*/ 547900 h 1132819"/>
              <a:gd name="connsiteX80" fmla="*/ 1499320 w 1580764"/>
              <a:gd name="connsiteY80" fmla="*/ 559006 h 1132819"/>
              <a:gd name="connsiteX81" fmla="*/ 1521532 w 1580764"/>
              <a:gd name="connsiteY81" fmla="*/ 581218 h 1132819"/>
              <a:gd name="connsiteX82" fmla="*/ 1528936 w 1580764"/>
              <a:gd name="connsiteY82" fmla="*/ 740405 h 1132819"/>
              <a:gd name="connsiteX83" fmla="*/ 1536340 w 1580764"/>
              <a:gd name="connsiteY83" fmla="*/ 770021 h 1132819"/>
              <a:gd name="connsiteX84" fmla="*/ 1540042 w 1580764"/>
              <a:gd name="connsiteY84" fmla="*/ 784829 h 1132819"/>
              <a:gd name="connsiteX85" fmla="*/ 1543744 w 1580764"/>
              <a:gd name="connsiteY85" fmla="*/ 832955 h 1132819"/>
              <a:gd name="connsiteX86" fmla="*/ 1551148 w 1580764"/>
              <a:gd name="connsiteY86" fmla="*/ 855168 h 1132819"/>
              <a:gd name="connsiteX87" fmla="*/ 1554850 w 1580764"/>
              <a:gd name="connsiteY87" fmla="*/ 866274 h 1132819"/>
              <a:gd name="connsiteX88" fmla="*/ 1558552 w 1580764"/>
              <a:gd name="connsiteY88" fmla="*/ 877380 h 1132819"/>
              <a:gd name="connsiteX89" fmla="*/ 1562254 w 1580764"/>
              <a:gd name="connsiteY89" fmla="*/ 892188 h 1132819"/>
              <a:gd name="connsiteX90" fmla="*/ 1558552 w 1580764"/>
              <a:gd name="connsiteY90" fmla="*/ 947718 h 1132819"/>
              <a:gd name="connsiteX91" fmla="*/ 1532638 w 1580764"/>
              <a:gd name="connsiteY91" fmla="*/ 977334 h 1132819"/>
              <a:gd name="connsiteX92" fmla="*/ 1525234 w 1580764"/>
              <a:gd name="connsiteY92" fmla="*/ 988440 h 1132819"/>
              <a:gd name="connsiteX93" fmla="*/ 1514128 w 1580764"/>
              <a:gd name="connsiteY93" fmla="*/ 992142 h 1132819"/>
              <a:gd name="connsiteX94" fmla="*/ 1495618 w 1580764"/>
              <a:gd name="connsiteY94" fmla="*/ 1010653 h 1132819"/>
              <a:gd name="connsiteX95" fmla="*/ 1488214 w 1580764"/>
              <a:gd name="connsiteY95" fmla="*/ 1021759 h 1132819"/>
              <a:gd name="connsiteX96" fmla="*/ 1480810 w 1580764"/>
              <a:gd name="connsiteY96" fmla="*/ 1043971 h 1132819"/>
              <a:gd name="connsiteX97" fmla="*/ 1495618 w 1580764"/>
              <a:gd name="connsiteY97" fmla="*/ 1103203 h 1132819"/>
              <a:gd name="connsiteX98" fmla="*/ 1506724 w 1580764"/>
              <a:gd name="connsiteY98" fmla="*/ 1110607 h 1132819"/>
              <a:gd name="connsiteX99" fmla="*/ 1514128 w 1580764"/>
              <a:gd name="connsiteY99" fmla="*/ 1121713 h 1132819"/>
              <a:gd name="connsiteX100" fmla="*/ 1540042 w 1580764"/>
              <a:gd name="connsiteY100" fmla="*/ 1132819 h 1132819"/>
              <a:gd name="connsiteX101" fmla="*/ 1573360 w 1580764"/>
              <a:gd name="connsiteY101" fmla="*/ 1125415 h 1132819"/>
              <a:gd name="connsiteX102" fmla="*/ 1580764 w 1580764"/>
              <a:gd name="connsiteY102" fmla="*/ 1114309 h 1132819"/>
              <a:gd name="connsiteX103" fmla="*/ 1569658 w 1580764"/>
              <a:gd name="connsiteY103" fmla="*/ 1110607 h 1132819"/>
              <a:gd name="connsiteX104" fmla="*/ 1558552 w 1580764"/>
              <a:gd name="connsiteY104" fmla="*/ 1121713 h 1132819"/>
              <a:gd name="connsiteX105" fmla="*/ 1547446 w 1580764"/>
              <a:gd name="connsiteY105" fmla="*/ 1129117 h 1132819"/>
              <a:gd name="connsiteX106" fmla="*/ 1532638 w 1580764"/>
              <a:gd name="connsiteY106" fmla="*/ 1125415 h 1132819"/>
              <a:gd name="connsiteX107" fmla="*/ 1525234 w 1580764"/>
              <a:gd name="connsiteY107" fmla="*/ 1114309 h 1132819"/>
              <a:gd name="connsiteX108" fmla="*/ 1514128 w 1580764"/>
              <a:gd name="connsiteY108" fmla="*/ 1106905 h 1132819"/>
              <a:gd name="connsiteX109" fmla="*/ 1495618 w 1580764"/>
              <a:gd name="connsiteY109" fmla="*/ 1084693 h 1132819"/>
              <a:gd name="connsiteX110" fmla="*/ 1484512 w 1580764"/>
              <a:gd name="connsiteY110" fmla="*/ 1077289 h 1132819"/>
              <a:gd name="connsiteX111" fmla="*/ 1480810 w 1580764"/>
              <a:gd name="connsiteY111" fmla="*/ 1066183 h 1132819"/>
              <a:gd name="connsiteX112" fmla="*/ 1473405 w 1580764"/>
              <a:gd name="connsiteY112" fmla="*/ 1055077 h 1132819"/>
              <a:gd name="connsiteX113" fmla="*/ 1477108 w 1580764"/>
              <a:gd name="connsiteY113" fmla="*/ 1029163 h 1132819"/>
              <a:gd name="connsiteX114" fmla="*/ 1503022 w 1580764"/>
              <a:gd name="connsiteY114" fmla="*/ 995845 h 1132819"/>
              <a:gd name="connsiteX115" fmla="*/ 1517830 w 1580764"/>
              <a:gd name="connsiteY115" fmla="*/ 973632 h 1132819"/>
              <a:gd name="connsiteX116" fmla="*/ 1525234 w 1580764"/>
              <a:gd name="connsiteY116" fmla="*/ 962526 h 1132819"/>
              <a:gd name="connsiteX117" fmla="*/ 1547446 w 1580764"/>
              <a:gd name="connsiteY117" fmla="*/ 944016 h 1132819"/>
              <a:gd name="connsiteX118" fmla="*/ 1554850 w 1580764"/>
              <a:gd name="connsiteY118" fmla="*/ 932910 h 1132819"/>
              <a:gd name="connsiteX119" fmla="*/ 1562254 w 1580764"/>
              <a:gd name="connsiteY119" fmla="*/ 910698 h 1132819"/>
              <a:gd name="connsiteX120" fmla="*/ 1554850 w 1580764"/>
              <a:gd name="connsiteY120" fmla="*/ 836657 h 1132819"/>
              <a:gd name="connsiteX121" fmla="*/ 1551148 w 1580764"/>
              <a:gd name="connsiteY121" fmla="*/ 818147 h 1132819"/>
              <a:gd name="connsiteX122" fmla="*/ 1543744 w 1580764"/>
              <a:gd name="connsiteY122" fmla="*/ 807041 h 1132819"/>
              <a:gd name="connsiteX123" fmla="*/ 1540042 w 1580764"/>
              <a:gd name="connsiteY123" fmla="*/ 795935 h 1132819"/>
              <a:gd name="connsiteX124" fmla="*/ 1528936 w 1580764"/>
              <a:gd name="connsiteY124" fmla="*/ 781127 h 113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580764" h="1132819">
                <a:moveTo>
                  <a:pt x="0" y="218419"/>
                </a:moveTo>
                <a:cubicBezTo>
                  <a:pt x="7202" y="224181"/>
                  <a:pt x="32495" y="245294"/>
                  <a:pt x="40722" y="248036"/>
                </a:cubicBezTo>
                <a:cubicBezTo>
                  <a:pt x="71212" y="258199"/>
                  <a:pt x="55208" y="254336"/>
                  <a:pt x="88848" y="259142"/>
                </a:cubicBezTo>
                <a:cubicBezTo>
                  <a:pt x="92550" y="260376"/>
                  <a:pt x="96052" y="262844"/>
                  <a:pt x="99954" y="262844"/>
                </a:cubicBezTo>
                <a:cubicBezTo>
                  <a:pt x="117872" y="262844"/>
                  <a:pt x="124932" y="261774"/>
                  <a:pt x="136975" y="251738"/>
                </a:cubicBezTo>
                <a:cubicBezTo>
                  <a:pt x="140997" y="248386"/>
                  <a:pt x="144059" y="243984"/>
                  <a:pt x="148081" y="240632"/>
                </a:cubicBezTo>
                <a:cubicBezTo>
                  <a:pt x="176090" y="217291"/>
                  <a:pt x="145059" y="247358"/>
                  <a:pt x="166591" y="225823"/>
                </a:cubicBezTo>
                <a:cubicBezTo>
                  <a:pt x="167825" y="222121"/>
                  <a:pt x="167534" y="217476"/>
                  <a:pt x="170293" y="214717"/>
                </a:cubicBezTo>
                <a:cubicBezTo>
                  <a:pt x="193638" y="191372"/>
                  <a:pt x="184990" y="205517"/>
                  <a:pt x="203611" y="196207"/>
                </a:cubicBezTo>
                <a:cubicBezTo>
                  <a:pt x="207591" y="194217"/>
                  <a:pt x="210367" y="189735"/>
                  <a:pt x="214717" y="188803"/>
                </a:cubicBezTo>
                <a:cubicBezTo>
                  <a:pt x="228044" y="185947"/>
                  <a:pt x="241865" y="186335"/>
                  <a:pt x="255439" y="185101"/>
                </a:cubicBezTo>
                <a:cubicBezTo>
                  <a:pt x="257907" y="182633"/>
                  <a:pt x="259851" y="179493"/>
                  <a:pt x="262844" y="177697"/>
                </a:cubicBezTo>
                <a:cubicBezTo>
                  <a:pt x="276411" y="169557"/>
                  <a:pt x="293380" y="176154"/>
                  <a:pt x="307268" y="177697"/>
                </a:cubicBezTo>
                <a:cubicBezTo>
                  <a:pt x="332668" y="186164"/>
                  <a:pt x="324070" y="187379"/>
                  <a:pt x="347990" y="181399"/>
                </a:cubicBezTo>
                <a:cubicBezTo>
                  <a:pt x="351776" y="180453"/>
                  <a:pt x="355394" y="178931"/>
                  <a:pt x="359096" y="177697"/>
                </a:cubicBezTo>
                <a:cubicBezTo>
                  <a:pt x="366500" y="178931"/>
                  <a:pt x="374379" y="178512"/>
                  <a:pt x="381308" y="181399"/>
                </a:cubicBezTo>
                <a:cubicBezTo>
                  <a:pt x="389522" y="184822"/>
                  <a:pt x="396116" y="191271"/>
                  <a:pt x="403520" y="196207"/>
                </a:cubicBezTo>
                <a:cubicBezTo>
                  <a:pt x="407222" y="198675"/>
                  <a:pt x="410406" y="202204"/>
                  <a:pt x="414627" y="203611"/>
                </a:cubicBezTo>
                <a:lnTo>
                  <a:pt x="447945" y="214717"/>
                </a:lnTo>
                <a:cubicBezTo>
                  <a:pt x="451647" y="215951"/>
                  <a:pt x="455804" y="216254"/>
                  <a:pt x="459051" y="218419"/>
                </a:cubicBezTo>
                <a:lnTo>
                  <a:pt x="470157" y="225823"/>
                </a:lnTo>
                <a:cubicBezTo>
                  <a:pt x="502241" y="224589"/>
                  <a:pt x="534378" y="224330"/>
                  <a:pt x="566410" y="222121"/>
                </a:cubicBezTo>
                <a:cubicBezTo>
                  <a:pt x="577312" y="221369"/>
                  <a:pt x="593985" y="207439"/>
                  <a:pt x="599728" y="203611"/>
                </a:cubicBezTo>
                <a:cubicBezTo>
                  <a:pt x="603430" y="201143"/>
                  <a:pt x="606518" y="197286"/>
                  <a:pt x="610834" y="196207"/>
                </a:cubicBezTo>
                <a:cubicBezTo>
                  <a:pt x="615770" y="194973"/>
                  <a:pt x="620750" y="193903"/>
                  <a:pt x="625642" y="192505"/>
                </a:cubicBezTo>
                <a:cubicBezTo>
                  <a:pt x="629394" y="191433"/>
                  <a:pt x="632867" y="189212"/>
                  <a:pt x="636748" y="188803"/>
                </a:cubicBezTo>
                <a:cubicBezTo>
                  <a:pt x="656422" y="186732"/>
                  <a:pt x="676236" y="186335"/>
                  <a:pt x="695980" y="185101"/>
                </a:cubicBezTo>
                <a:cubicBezTo>
                  <a:pt x="727807" y="163883"/>
                  <a:pt x="687538" y="189322"/>
                  <a:pt x="718193" y="173995"/>
                </a:cubicBezTo>
                <a:cubicBezTo>
                  <a:pt x="722173" y="172005"/>
                  <a:pt x="724899" y="167251"/>
                  <a:pt x="729299" y="166591"/>
                </a:cubicBezTo>
                <a:cubicBezTo>
                  <a:pt x="750081" y="163474"/>
                  <a:pt x="771255" y="164123"/>
                  <a:pt x="792233" y="162889"/>
                </a:cubicBezTo>
                <a:cubicBezTo>
                  <a:pt x="797161" y="161246"/>
                  <a:pt x="811949" y="157399"/>
                  <a:pt x="814445" y="151783"/>
                </a:cubicBezTo>
                <a:cubicBezTo>
                  <a:pt x="817989" y="143809"/>
                  <a:pt x="816436" y="134425"/>
                  <a:pt x="818147" y="125869"/>
                </a:cubicBezTo>
                <a:cubicBezTo>
                  <a:pt x="818912" y="122043"/>
                  <a:pt x="820777" y="118515"/>
                  <a:pt x="821849" y="114763"/>
                </a:cubicBezTo>
                <a:cubicBezTo>
                  <a:pt x="823247" y="109871"/>
                  <a:pt x="823547" y="104632"/>
                  <a:pt x="825551" y="99955"/>
                </a:cubicBezTo>
                <a:cubicBezTo>
                  <a:pt x="827304" y="95865"/>
                  <a:pt x="829253" y="91317"/>
                  <a:pt x="832955" y="88849"/>
                </a:cubicBezTo>
                <a:cubicBezTo>
                  <a:pt x="837188" y="86027"/>
                  <a:pt x="842757" y="86057"/>
                  <a:pt x="847763" y="85147"/>
                </a:cubicBezTo>
                <a:cubicBezTo>
                  <a:pt x="856348" y="83586"/>
                  <a:pt x="865040" y="82679"/>
                  <a:pt x="873678" y="81445"/>
                </a:cubicBezTo>
                <a:cubicBezTo>
                  <a:pt x="876146" y="78977"/>
                  <a:pt x="878290" y="76134"/>
                  <a:pt x="881082" y="74040"/>
                </a:cubicBezTo>
                <a:cubicBezTo>
                  <a:pt x="888201" y="68701"/>
                  <a:pt x="903294" y="59232"/>
                  <a:pt x="903294" y="59232"/>
                </a:cubicBezTo>
                <a:cubicBezTo>
                  <a:pt x="905762" y="55530"/>
                  <a:pt x="907742" y="51451"/>
                  <a:pt x="910698" y="48126"/>
                </a:cubicBezTo>
                <a:cubicBezTo>
                  <a:pt x="917654" y="40300"/>
                  <a:pt x="932910" y="25914"/>
                  <a:pt x="932910" y="25914"/>
                </a:cubicBezTo>
                <a:cubicBezTo>
                  <a:pt x="935349" y="18598"/>
                  <a:pt x="937492" y="8921"/>
                  <a:pt x="944016" y="3702"/>
                </a:cubicBezTo>
                <a:cubicBezTo>
                  <a:pt x="947063" y="1264"/>
                  <a:pt x="951420" y="1234"/>
                  <a:pt x="955122" y="0"/>
                </a:cubicBezTo>
                <a:cubicBezTo>
                  <a:pt x="974866" y="1234"/>
                  <a:pt x="994680" y="1631"/>
                  <a:pt x="1014354" y="3702"/>
                </a:cubicBezTo>
                <a:cubicBezTo>
                  <a:pt x="1026143" y="4943"/>
                  <a:pt x="1026249" y="9649"/>
                  <a:pt x="1036567" y="14808"/>
                </a:cubicBezTo>
                <a:cubicBezTo>
                  <a:pt x="1040057" y="16553"/>
                  <a:pt x="1044183" y="16765"/>
                  <a:pt x="1047673" y="18510"/>
                </a:cubicBezTo>
                <a:cubicBezTo>
                  <a:pt x="1099729" y="44538"/>
                  <a:pt x="1012574" y="4271"/>
                  <a:pt x="1069885" y="37020"/>
                </a:cubicBezTo>
                <a:cubicBezTo>
                  <a:pt x="1074303" y="39544"/>
                  <a:pt x="1079757" y="39488"/>
                  <a:pt x="1084693" y="40722"/>
                </a:cubicBezTo>
                <a:cubicBezTo>
                  <a:pt x="1091667" y="47696"/>
                  <a:pt x="1097628" y="55109"/>
                  <a:pt x="1106905" y="59232"/>
                </a:cubicBezTo>
                <a:cubicBezTo>
                  <a:pt x="1114037" y="62402"/>
                  <a:pt x="1122623" y="62307"/>
                  <a:pt x="1129117" y="66636"/>
                </a:cubicBezTo>
                <a:cubicBezTo>
                  <a:pt x="1132819" y="69104"/>
                  <a:pt x="1136243" y="72050"/>
                  <a:pt x="1140223" y="74040"/>
                </a:cubicBezTo>
                <a:cubicBezTo>
                  <a:pt x="1149336" y="78596"/>
                  <a:pt x="1165013" y="80023"/>
                  <a:pt x="1173542" y="81445"/>
                </a:cubicBezTo>
                <a:cubicBezTo>
                  <a:pt x="1182847" y="109360"/>
                  <a:pt x="1170295" y="74951"/>
                  <a:pt x="1184648" y="103657"/>
                </a:cubicBezTo>
                <a:cubicBezTo>
                  <a:pt x="1199077" y="132515"/>
                  <a:pt x="1168141" y="90285"/>
                  <a:pt x="1203158" y="136975"/>
                </a:cubicBezTo>
                <a:cubicBezTo>
                  <a:pt x="1208227" y="143733"/>
                  <a:pt x="1227249" y="168526"/>
                  <a:pt x="1229072" y="173995"/>
                </a:cubicBezTo>
                <a:cubicBezTo>
                  <a:pt x="1230306" y="177697"/>
                  <a:pt x="1231747" y="181336"/>
                  <a:pt x="1232774" y="185101"/>
                </a:cubicBezTo>
                <a:cubicBezTo>
                  <a:pt x="1235451" y="194918"/>
                  <a:pt x="1234533" y="206250"/>
                  <a:pt x="1240178" y="214717"/>
                </a:cubicBezTo>
                <a:lnTo>
                  <a:pt x="1247582" y="225823"/>
                </a:lnTo>
                <a:cubicBezTo>
                  <a:pt x="1261081" y="266323"/>
                  <a:pt x="1239554" y="204984"/>
                  <a:pt x="1258688" y="248036"/>
                </a:cubicBezTo>
                <a:cubicBezTo>
                  <a:pt x="1261858" y="255168"/>
                  <a:pt x="1263624" y="262844"/>
                  <a:pt x="1266092" y="270248"/>
                </a:cubicBezTo>
                <a:cubicBezTo>
                  <a:pt x="1267326" y="273950"/>
                  <a:pt x="1267629" y="278107"/>
                  <a:pt x="1269794" y="281354"/>
                </a:cubicBezTo>
                <a:lnTo>
                  <a:pt x="1284602" y="303566"/>
                </a:lnTo>
                <a:cubicBezTo>
                  <a:pt x="1287070" y="307268"/>
                  <a:pt x="1290599" y="310451"/>
                  <a:pt x="1292006" y="314672"/>
                </a:cubicBezTo>
                <a:cubicBezTo>
                  <a:pt x="1294474" y="322076"/>
                  <a:pt x="1293891" y="331365"/>
                  <a:pt x="1299410" y="336884"/>
                </a:cubicBezTo>
                <a:cubicBezTo>
                  <a:pt x="1325785" y="363259"/>
                  <a:pt x="1295857" y="334783"/>
                  <a:pt x="1321622" y="355394"/>
                </a:cubicBezTo>
                <a:cubicBezTo>
                  <a:pt x="1324348" y="357574"/>
                  <a:pt x="1325905" y="361237"/>
                  <a:pt x="1329027" y="362798"/>
                </a:cubicBezTo>
                <a:cubicBezTo>
                  <a:pt x="1336008" y="366288"/>
                  <a:pt x="1343835" y="367734"/>
                  <a:pt x="1351239" y="370202"/>
                </a:cubicBezTo>
                <a:lnTo>
                  <a:pt x="1362345" y="373904"/>
                </a:lnTo>
                <a:cubicBezTo>
                  <a:pt x="1364813" y="377606"/>
                  <a:pt x="1366331" y="382162"/>
                  <a:pt x="1369749" y="385011"/>
                </a:cubicBezTo>
                <a:cubicBezTo>
                  <a:pt x="1373988" y="388544"/>
                  <a:pt x="1379765" y="389677"/>
                  <a:pt x="1384557" y="392415"/>
                </a:cubicBezTo>
                <a:cubicBezTo>
                  <a:pt x="1388420" y="394622"/>
                  <a:pt x="1391961" y="397351"/>
                  <a:pt x="1395663" y="399819"/>
                </a:cubicBezTo>
                <a:cubicBezTo>
                  <a:pt x="1395894" y="400976"/>
                  <a:pt x="1400002" y="425495"/>
                  <a:pt x="1403067" y="429435"/>
                </a:cubicBezTo>
                <a:cubicBezTo>
                  <a:pt x="1409495" y="437700"/>
                  <a:pt x="1417875" y="444243"/>
                  <a:pt x="1425279" y="451647"/>
                </a:cubicBezTo>
                <a:lnTo>
                  <a:pt x="1436385" y="462753"/>
                </a:lnTo>
                <a:cubicBezTo>
                  <a:pt x="1440087" y="466455"/>
                  <a:pt x="1443303" y="470718"/>
                  <a:pt x="1447491" y="473859"/>
                </a:cubicBezTo>
                <a:cubicBezTo>
                  <a:pt x="1452427" y="477561"/>
                  <a:pt x="1457936" y="480602"/>
                  <a:pt x="1462299" y="484965"/>
                </a:cubicBezTo>
                <a:cubicBezTo>
                  <a:pt x="1476344" y="499010"/>
                  <a:pt x="1464370" y="492120"/>
                  <a:pt x="1473405" y="507177"/>
                </a:cubicBezTo>
                <a:cubicBezTo>
                  <a:pt x="1475201" y="510170"/>
                  <a:pt x="1478629" y="511855"/>
                  <a:pt x="1480810" y="514581"/>
                </a:cubicBezTo>
                <a:cubicBezTo>
                  <a:pt x="1483590" y="518055"/>
                  <a:pt x="1485746" y="521985"/>
                  <a:pt x="1488214" y="525687"/>
                </a:cubicBezTo>
                <a:lnTo>
                  <a:pt x="1495618" y="547900"/>
                </a:lnTo>
                <a:cubicBezTo>
                  <a:pt x="1496852" y="551602"/>
                  <a:pt x="1496561" y="556247"/>
                  <a:pt x="1499320" y="559006"/>
                </a:cubicBezTo>
                <a:lnTo>
                  <a:pt x="1521532" y="581218"/>
                </a:lnTo>
                <a:cubicBezTo>
                  <a:pt x="1537293" y="644261"/>
                  <a:pt x="1521484" y="576462"/>
                  <a:pt x="1528936" y="740405"/>
                </a:cubicBezTo>
                <a:cubicBezTo>
                  <a:pt x="1529546" y="753831"/>
                  <a:pt x="1533040" y="758472"/>
                  <a:pt x="1536340" y="770021"/>
                </a:cubicBezTo>
                <a:cubicBezTo>
                  <a:pt x="1537738" y="774913"/>
                  <a:pt x="1538808" y="779893"/>
                  <a:pt x="1540042" y="784829"/>
                </a:cubicBezTo>
                <a:cubicBezTo>
                  <a:pt x="1541276" y="800871"/>
                  <a:pt x="1541235" y="817062"/>
                  <a:pt x="1543744" y="832955"/>
                </a:cubicBezTo>
                <a:cubicBezTo>
                  <a:pt x="1544961" y="840664"/>
                  <a:pt x="1548680" y="847764"/>
                  <a:pt x="1551148" y="855168"/>
                </a:cubicBezTo>
                <a:lnTo>
                  <a:pt x="1554850" y="866274"/>
                </a:lnTo>
                <a:cubicBezTo>
                  <a:pt x="1556084" y="869976"/>
                  <a:pt x="1557606" y="873594"/>
                  <a:pt x="1558552" y="877380"/>
                </a:cubicBezTo>
                <a:lnTo>
                  <a:pt x="1562254" y="892188"/>
                </a:lnTo>
                <a:cubicBezTo>
                  <a:pt x="1561020" y="910698"/>
                  <a:pt x="1562849" y="929671"/>
                  <a:pt x="1558552" y="947718"/>
                </a:cubicBezTo>
                <a:cubicBezTo>
                  <a:pt x="1554477" y="964831"/>
                  <a:pt x="1544547" y="969394"/>
                  <a:pt x="1532638" y="977334"/>
                </a:cubicBezTo>
                <a:cubicBezTo>
                  <a:pt x="1530170" y="981036"/>
                  <a:pt x="1528708" y="985661"/>
                  <a:pt x="1525234" y="988440"/>
                </a:cubicBezTo>
                <a:cubicBezTo>
                  <a:pt x="1522187" y="990878"/>
                  <a:pt x="1517250" y="989801"/>
                  <a:pt x="1514128" y="992142"/>
                </a:cubicBezTo>
                <a:cubicBezTo>
                  <a:pt x="1507147" y="997378"/>
                  <a:pt x="1500458" y="1003393"/>
                  <a:pt x="1495618" y="1010653"/>
                </a:cubicBezTo>
                <a:cubicBezTo>
                  <a:pt x="1493150" y="1014355"/>
                  <a:pt x="1490021" y="1017693"/>
                  <a:pt x="1488214" y="1021759"/>
                </a:cubicBezTo>
                <a:cubicBezTo>
                  <a:pt x="1485044" y="1028891"/>
                  <a:pt x="1480810" y="1043971"/>
                  <a:pt x="1480810" y="1043971"/>
                </a:cubicBezTo>
                <a:cubicBezTo>
                  <a:pt x="1482573" y="1061599"/>
                  <a:pt x="1480883" y="1088468"/>
                  <a:pt x="1495618" y="1103203"/>
                </a:cubicBezTo>
                <a:cubicBezTo>
                  <a:pt x="1498764" y="1106349"/>
                  <a:pt x="1503022" y="1108139"/>
                  <a:pt x="1506724" y="1110607"/>
                </a:cubicBezTo>
                <a:cubicBezTo>
                  <a:pt x="1509192" y="1114309"/>
                  <a:pt x="1510982" y="1118567"/>
                  <a:pt x="1514128" y="1121713"/>
                </a:cubicBezTo>
                <a:cubicBezTo>
                  <a:pt x="1522650" y="1130235"/>
                  <a:pt x="1528714" y="1129987"/>
                  <a:pt x="1540042" y="1132819"/>
                </a:cubicBezTo>
                <a:cubicBezTo>
                  <a:pt x="1540269" y="1132781"/>
                  <a:pt x="1568563" y="1129252"/>
                  <a:pt x="1573360" y="1125415"/>
                </a:cubicBezTo>
                <a:cubicBezTo>
                  <a:pt x="1576834" y="1122636"/>
                  <a:pt x="1578296" y="1118011"/>
                  <a:pt x="1580764" y="1114309"/>
                </a:cubicBezTo>
                <a:cubicBezTo>
                  <a:pt x="1577062" y="1113075"/>
                  <a:pt x="1573360" y="1109373"/>
                  <a:pt x="1569658" y="1110607"/>
                </a:cubicBezTo>
                <a:cubicBezTo>
                  <a:pt x="1564691" y="1112263"/>
                  <a:pt x="1562574" y="1118361"/>
                  <a:pt x="1558552" y="1121713"/>
                </a:cubicBezTo>
                <a:cubicBezTo>
                  <a:pt x="1555134" y="1124561"/>
                  <a:pt x="1551148" y="1126649"/>
                  <a:pt x="1547446" y="1129117"/>
                </a:cubicBezTo>
                <a:cubicBezTo>
                  <a:pt x="1542510" y="1127883"/>
                  <a:pt x="1536871" y="1128237"/>
                  <a:pt x="1532638" y="1125415"/>
                </a:cubicBezTo>
                <a:cubicBezTo>
                  <a:pt x="1528936" y="1122947"/>
                  <a:pt x="1528380" y="1117455"/>
                  <a:pt x="1525234" y="1114309"/>
                </a:cubicBezTo>
                <a:cubicBezTo>
                  <a:pt x="1522088" y="1111163"/>
                  <a:pt x="1517830" y="1109373"/>
                  <a:pt x="1514128" y="1106905"/>
                </a:cubicBezTo>
                <a:cubicBezTo>
                  <a:pt x="1506848" y="1095985"/>
                  <a:pt x="1506307" y="1093601"/>
                  <a:pt x="1495618" y="1084693"/>
                </a:cubicBezTo>
                <a:cubicBezTo>
                  <a:pt x="1492200" y="1081845"/>
                  <a:pt x="1488214" y="1079757"/>
                  <a:pt x="1484512" y="1077289"/>
                </a:cubicBezTo>
                <a:cubicBezTo>
                  <a:pt x="1483278" y="1073587"/>
                  <a:pt x="1482555" y="1069673"/>
                  <a:pt x="1480810" y="1066183"/>
                </a:cubicBezTo>
                <a:cubicBezTo>
                  <a:pt x="1478820" y="1062203"/>
                  <a:pt x="1473848" y="1059504"/>
                  <a:pt x="1473405" y="1055077"/>
                </a:cubicBezTo>
                <a:cubicBezTo>
                  <a:pt x="1472537" y="1046395"/>
                  <a:pt x="1473975" y="1037307"/>
                  <a:pt x="1477108" y="1029163"/>
                </a:cubicBezTo>
                <a:cubicBezTo>
                  <a:pt x="1482644" y="1014771"/>
                  <a:pt x="1492788" y="1006079"/>
                  <a:pt x="1503022" y="995845"/>
                </a:cubicBezTo>
                <a:cubicBezTo>
                  <a:pt x="1509528" y="976326"/>
                  <a:pt x="1502424" y="992119"/>
                  <a:pt x="1517830" y="973632"/>
                </a:cubicBezTo>
                <a:cubicBezTo>
                  <a:pt x="1520678" y="970214"/>
                  <a:pt x="1522386" y="965944"/>
                  <a:pt x="1525234" y="962526"/>
                </a:cubicBezTo>
                <a:cubicBezTo>
                  <a:pt x="1534142" y="951837"/>
                  <a:pt x="1536526" y="951296"/>
                  <a:pt x="1547446" y="944016"/>
                </a:cubicBezTo>
                <a:cubicBezTo>
                  <a:pt x="1549914" y="940314"/>
                  <a:pt x="1553043" y="936976"/>
                  <a:pt x="1554850" y="932910"/>
                </a:cubicBezTo>
                <a:cubicBezTo>
                  <a:pt x="1558020" y="925778"/>
                  <a:pt x="1562254" y="910698"/>
                  <a:pt x="1562254" y="910698"/>
                </a:cubicBezTo>
                <a:cubicBezTo>
                  <a:pt x="1558906" y="863831"/>
                  <a:pt x="1561014" y="870559"/>
                  <a:pt x="1554850" y="836657"/>
                </a:cubicBezTo>
                <a:cubicBezTo>
                  <a:pt x="1553724" y="830466"/>
                  <a:pt x="1553357" y="824039"/>
                  <a:pt x="1551148" y="818147"/>
                </a:cubicBezTo>
                <a:cubicBezTo>
                  <a:pt x="1549586" y="813981"/>
                  <a:pt x="1545734" y="811021"/>
                  <a:pt x="1543744" y="807041"/>
                </a:cubicBezTo>
                <a:cubicBezTo>
                  <a:pt x="1541999" y="803551"/>
                  <a:pt x="1541787" y="799425"/>
                  <a:pt x="1540042" y="795935"/>
                </a:cubicBezTo>
                <a:cubicBezTo>
                  <a:pt x="1535856" y="787563"/>
                  <a:pt x="1534142" y="786333"/>
                  <a:pt x="1528936" y="781127"/>
                </a:cubicBezTo>
              </a:path>
            </a:pathLst>
          </a:custGeom>
          <a:noFill/>
          <a:ln>
            <a:solidFill>
              <a:srgbClr val="00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8" name="Полилиния 7"/>
          <p:cNvSpPr/>
          <p:nvPr/>
        </p:nvSpPr>
        <p:spPr>
          <a:xfrm>
            <a:off x="2854261" y="3094892"/>
            <a:ext cx="318374" cy="973633"/>
          </a:xfrm>
          <a:custGeom>
            <a:avLst/>
            <a:gdLst>
              <a:gd name="connsiteX0" fmla="*/ 318374 w 318374"/>
              <a:gd name="connsiteY0" fmla="*/ 0 h 973633"/>
              <a:gd name="connsiteX1" fmla="*/ 314672 w 318374"/>
              <a:gd name="connsiteY1" fmla="*/ 25914 h 973633"/>
              <a:gd name="connsiteX2" fmla="*/ 307268 w 318374"/>
              <a:gd name="connsiteY2" fmla="*/ 33319 h 973633"/>
              <a:gd name="connsiteX3" fmla="*/ 299864 w 318374"/>
              <a:gd name="connsiteY3" fmla="*/ 44425 h 973633"/>
              <a:gd name="connsiteX4" fmla="*/ 299864 w 318374"/>
              <a:gd name="connsiteY4" fmla="*/ 122167 h 973633"/>
              <a:gd name="connsiteX5" fmla="*/ 296162 w 318374"/>
              <a:gd name="connsiteY5" fmla="*/ 133273 h 973633"/>
              <a:gd name="connsiteX6" fmla="*/ 285056 w 318374"/>
              <a:gd name="connsiteY6" fmla="*/ 136975 h 973633"/>
              <a:gd name="connsiteX7" fmla="*/ 266545 w 318374"/>
              <a:gd name="connsiteY7" fmla="*/ 151783 h 973633"/>
              <a:gd name="connsiteX8" fmla="*/ 262843 w 318374"/>
              <a:gd name="connsiteY8" fmla="*/ 162889 h 973633"/>
              <a:gd name="connsiteX9" fmla="*/ 240631 w 318374"/>
              <a:gd name="connsiteY9" fmla="*/ 162889 h 973633"/>
              <a:gd name="connsiteX10" fmla="*/ 214717 w 318374"/>
              <a:gd name="connsiteY10" fmla="*/ 103657 h 973633"/>
              <a:gd name="connsiteX11" fmla="*/ 203611 w 318374"/>
              <a:gd name="connsiteY11" fmla="*/ 92551 h 973633"/>
              <a:gd name="connsiteX12" fmla="*/ 181399 w 318374"/>
              <a:gd name="connsiteY12" fmla="*/ 85147 h 973633"/>
              <a:gd name="connsiteX13" fmla="*/ 148081 w 318374"/>
              <a:gd name="connsiteY13" fmla="*/ 99955 h 973633"/>
              <a:gd name="connsiteX14" fmla="*/ 129571 w 318374"/>
              <a:gd name="connsiteY14" fmla="*/ 96253 h 973633"/>
              <a:gd name="connsiteX15" fmla="*/ 81444 w 318374"/>
              <a:gd name="connsiteY15" fmla="*/ 99955 h 973633"/>
              <a:gd name="connsiteX16" fmla="*/ 74040 w 318374"/>
              <a:gd name="connsiteY16" fmla="*/ 111061 h 973633"/>
              <a:gd name="connsiteX17" fmla="*/ 66636 w 318374"/>
              <a:gd name="connsiteY17" fmla="*/ 133273 h 973633"/>
              <a:gd name="connsiteX18" fmla="*/ 62934 w 318374"/>
              <a:gd name="connsiteY18" fmla="*/ 144379 h 973633"/>
              <a:gd name="connsiteX19" fmla="*/ 59232 w 318374"/>
              <a:gd name="connsiteY19" fmla="*/ 166591 h 973633"/>
              <a:gd name="connsiteX20" fmla="*/ 51828 w 318374"/>
              <a:gd name="connsiteY20" fmla="*/ 177697 h 973633"/>
              <a:gd name="connsiteX21" fmla="*/ 55530 w 318374"/>
              <a:gd name="connsiteY21" fmla="*/ 188804 h 973633"/>
              <a:gd name="connsiteX22" fmla="*/ 59232 w 318374"/>
              <a:gd name="connsiteY22" fmla="*/ 211016 h 973633"/>
              <a:gd name="connsiteX23" fmla="*/ 48126 w 318374"/>
              <a:gd name="connsiteY23" fmla="*/ 218420 h 973633"/>
              <a:gd name="connsiteX24" fmla="*/ 44424 w 318374"/>
              <a:gd name="connsiteY24" fmla="*/ 310970 h 973633"/>
              <a:gd name="connsiteX25" fmla="*/ 48126 w 318374"/>
              <a:gd name="connsiteY25" fmla="*/ 322076 h 973633"/>
              <a:gd name="connsiteX26" fmla="*/ 59232 w 318374"/>
              <a:gd name="connsiteY26" fmla="*/ 329480 h 973633"/>
              <a:gd name="connsiteX27" fmla="*/ 62934 w 318374"/>
              <a:gd name="connsiteY27" fmla="*/ 403521 h 973633"/>
              <a:gd name="connsiteX28" fmla="*/ 70338 w 318374"/>
              <a:gd name="connsiteY28" fmla="*/ 429435 h 973633"/>
              <a:gd name="connsiteX29" fmla="*/ 66636 w 318374"/>
              <a:gd name="connsiteY29" fmla="*/ 447945 h 973633"/>
              <a:gd name="connsiteX30" fmla="*/ 59232 w 318374"/>
              <a:gd name="connsiteY30" fmla="*/ 459051 h 973633"/>
              <a:gd name="connsiteX31" fmla="*/ 51828 w 318374"/>
              <a:gd name="connsiteY31" fmla="*/ 481263 h 973633"/>
              <a:gd name="connsiteX32" fmla="*/ 44424 w 318374"/>
              <a:gd name="connsiteY32" fmla="*/ 503476 h 973633"/>
              <a:gd name="connsiteX33" fmla="*/ 40722 w 318374"/>
              <a:gd name="connsiteY33" fmla="*/ 514582 h 973633"/>
              <a:gd name="connsiteX34" fmla="*/ 29616 w 318374"/>
              <a:gd name="connsiteY34" fmla="*/ 573814 h 973633"/>
              <a:gd name="connsiteX35" fmla="*/ 25914 w 318374"/>
              <a:gd name="connsiteY35" fmla="*/ 584920 h 973633"/>
              <a:gd name="connsiteX36" fmla="*/ 7404 w 318374"/>
              <a:gd name="connsiteY36" fmla="*/ 618238 h 973633"/>
              <a:gd name="connsiteX37" fmla="*/ 11106 w 318374"/>
              <a:gd name="connsiteY37" fmla="*/ 688577 h 973633"/>
              <a:gd name="connsiteX38" fmla="*/ 33318 w 318374"/>
              <a:gd name="connsiteY38" fmla="*/ 695981 h 973633"/>
              <a:gd name="connsiteX39" fmla="*/ 44424 w 318374"/>
              <a:gd name="connsiteY39" fmla="*/ 699683 h 973633"/>
              <a:gd name="connsiteX40" fmla="*/ 59232 w 318374"/>
              <a:gd name="connsiteY40" fmla="*/ 721895 h 973633"/>
              <a:gd name="connsiteX41" fmla="*/ 66636 w 318374"/>
              <a:gd name="connsiteY41" fmla="*/ 744107 h 973633"/>
              <a:gd name="connsiteX42" fmla="*/ 55530 w 318374"/>
              <a:gd name="connsiteY42" fmla="*/ 751511 h 973633"/>
              <a:gd name="connsiteX43" fmla="*/ 33318 w 318374"/>
              <a:gd name="connsiteY43" fmla="*/ 770021 h 973633"/>
              <a:gd name="connsiteX44" fmla="*/ 11106 w 318374"/>
              <a:gd name="connsiteY44" fmla="*/ 777425 h 973633"/>
              <a:gd name="connsiteX45" fmla="*/ 7404 w 318374"/>
              <a:gd name="connsiteY45" fmla="*/ 795936 h 973633"/>
              <a:gd name="connsiteX46" fmla="*/ 0 w 318374"/>
              <a:gd name="connsiteY46" fmla="*/ 847764 h 973633"/>
              <a:gd name="connsiteX47" fmla="*/ 3702 w 318374"/>
              <a:gd name="connsiteY47" fmla="*/ 903294 h 973633"/>
              <a:gd name="connsiteX48" fmla="*/ 14808 w 318374"/>
              <a:gd name="connsiteY48" fmla="*/ 906996 h 973633"/>
              <a:gd name="connsiteX49" fmla="*/ 29616 w 318374"/>
              <a:gd name="connsiteY49" fmla="*/ 925506 h 973633"/>
              <a:gd name="connsiteX50" fmla="*/ 37020 w 318374"/>
              <a:gd name="connsiteY50" fmla="*/ 947719 h 973633"/>
              <a:gd name="connsiteX51" fmla="*/ 48126 w 318374"/>
              <a:gd name="connsiteY51" fmla="*/ 969931 h 973633"/>
              <a:gd name="connsiteX52" fmla="*/ 48126 w 318374"/>
              <a:gd name="connsiteY52" fmla="*/ 973633 h 973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18374" h="973633">
                <a:moveTo>
                  <a:pt x="318374" y="0"/>
                </a:moveTo>
                <a:cubicBezTo>
                  <a:pt x="317140" y="8638"/>
                  <a:pt x="317431" y="17636"/>
                  <a:pt x="314672" y="25914"/>
                </a:cubicBezTo>
                <a:cubicBezTo>
                  <a:pt x="313568" y="29225"/>
                  <a:pt x="309448" y="30593"/>
                  <a:pt x="307268" y="33319"/>
                </a:cubicBezTo>
                <a:cubicBezTo>
                  <a:pt x="304489" y="36793"/>
                  <a:pt x="302332" y="40723"/>
                  <a:pt x="299864" y="44425"/>
                </a:cubicBezTo>
                <a:cubicBezTo>
                  <a:pt x="303889" y="84678"/>
                  <a:pt x="305824" y="80447"/>
                  <a:pt x="299864" y="122167"/>
                </a:cubicBezTo>
                <a:cubicBezTo>
                  <a:pt x="299312" y="126030"/>
                  <a:pt x="298921" y="130514"/>
                  <a:pt x="296162" y="133273"/>
                </a:cubicBezTo>
                <a:cubicBezTo>
                  <a:pt x="293403" y="136032"/>
                  <a:pt x="288546" y="135230"/>
                  <a:pt x="285056" y="136975"/>
                </a:cubicBezTo>
                <a:cubicBezTo>
                  <a:pt x="275717" y="141644"/>
                  <a:pt x="273432" y="144897"/>
                  <a:pt x="266545" y="151783"/>
                </a:cubicBezTo>
                <a:cubicBezTo>
                  <a:pt x="265311" y="155485"/>
                  <a:pt x="265602" y="160130"/>
                  <a:pt x="262843" y="162889"/>
                </a:cubicBezTo>
                <a:cubicBezTo>
                  <a:pt x="255439" y="170293"/>
                  <a:pt x="248035" y="165357"/>
                  <a:pt x="240631" y="162889"/>
                </a:cubicBezTo>
                <a:cubicBezTo>
                  <a:pt x="235887" y="115450"/>
                  <a:pt x="245698" y="134638"/>
                  <a:pt x="214717" y="103657"/>
                </a:cubicBezTo>
                <a:cubicBezTo>
                  <a:pt x="211015" y="99955"/>
                  <a:pt x="208578" y="94207"/>
                  <a:pt x="203611" y="92551"/>
                </a:cubicBezTo>
                <a:lnTo>
                  <a:pt x="181399" y="85147"/>
                </a:lnTo>
                <a:cubicBezTo>
                  <a:pt x="154966" y="93958"/>
                  <a:pt x="165681" y="88222"/>
                  <a:pt x="148081" y="99955"/>
                </a:cubicBezTo>
                <a:cubicBezTo>
                  <a:pt x="141911" y="98721"/>
                  <a:pt x="135863" y="96253"/>
                  <a:pt x="129571" y="96253"/>
                </a:cubicBezTo>
                <a:cubicBezTo>
                  <a:pt x="113481" y="96253"/>
                  <a:pt x="96990" y="95809"/>
                  <a:pt x="81444" y="99955"/>
                </a:cubicBezTo>
                <a:cubicBezTo>
                  <a:pt x="77145" y="101101"/>
                  <a:pt x="75847" y="106995"/>
                  <a:pt x="74040" y="111061"/>
                </a:cubicBezTo>
                <a:cubicBezTo>
                  <a:pt x="70870" y="118193"/>
                  <a:pt x="69104" y="125869"/>
                  <a:pt x="66636" y="133273"/>
                </a:cubicBezTo>
                <a:cubicBezTo>
                  <a:pt x="65402" y="136975"/>
                  <a:pt x="63576" y="140530"/>
                  <a:pt x="62934" y="144379"/>
                </a:cubicBezTo>
                <a:cubicBezTo>
                  <a:pt x="61700" y="151783"/>
                  <a:pt x="61606" y="159470"/>
                  <a:pt x="59232" y="166591"/>
                </a:cubicBezTo>
                <a:cubicBezTo>
                  <a:pt x="57825" y="170812"/>
                  <a:pt x="54296" y="173995"/>
                  <a:pt x="51828" y="177697"/>
                </a:cubicBezTo>
                <a:cubicBezTo>
                  <a:pt x="53062" y="181399"/>
                  <a:pt x="53785" y="185313"/>
                  <a:pt x="55530" y="188804"/>
                </a:cubicBezTo>
                <a:cubicBezTo>
                  <a:pt x="60490" y="198724"/>
                  <a:pt x="68383" y="199577"/>
                  <a:pt x="59232" y="211016"/>
                </a:cubicBezTo>
                <a:cubicBezTo>
                  <a:pt x="56453" y="214490"/>
                  <a:pt x="51828" y="215952"/>
                  <a:pt x="48126" y="218420"/>
                </a:cubicBezTo>
                <a:cubicBezTo>
                  <a:pt x="26081" y="251487"/>
                  <a:pt x="37871" y="229055"/>
                  <a:pt x="44424" y="310970"/>
                </a:cubicBezTo>
                <a:cubicBezTo>
                  <a:pt x="44735" y="314860"/>
                  <a:pt x="45688" y="319029"/>
                  <a:pt x="48126" y="322076"/>
                </a:cubicBezTo>
                <a:cubicBezTo>
                  <a:pt x="50905" y="325550"/>
                  <a:pt x="55530" y="327012"/>
                  <a:pt x="59232" y="329480"/>
                </a:cubicBezTo>
                <a:cubicBezTo>
                  <a:pt x="60466" y="354160"/>
                  <a:pt x="60882" y="378895"/>
                  <a:pt x="62934" y="403521"/>
                </a:cubicBezTo>
                <a:cubicBezTo>
                  <a:pt x="63450" y="409719"/>
                  <a:pt x="68196" y="423009"/>
                  <a:pt x="70338" y="429435"/>
                </a:cubicBezTo>
                <a:cubicBezTo>
                  <a:pt x="69104" y="435605"/>
                  <a:pt x="68845" y="442053"/>
                  <a:pt x="66636" y="447945"/>
                </a:cubicBezTo>
                <a:cubicBezTo>
                  <a:pt x="65074" y="452111"/>
                  <a:pt x="61039" y="454985"/>
                  <a:pt x="59232" y="459051"/>
                </a:cubicBezTo>
                <a:cubicBezTo>
                  <a:pt x="56062" y="466183"/>
                  <a:pt x="54296" y="473859"/>
                  <a:pt x="51828" y="481263"/>
                </a:cubicBezTo>
                <a:lnTo>
                  <a:pt x="44424" y="503476"/>
                </a:lnTo>
                <a:lnTo>
                  <a:pt x="40722" y="514582"/>
                </a:lnTo>
                <a:cubicBezTo>
                  <a:pt x="36243" y="559368"/>
                  <a:pt x="40942" y="539837"/>
                  <a:pt x="29616" y="573814"/>
                </a:cubicBezTo>
                <a:cubicBezTo>
                  <a:pt x="28382" y="577516"/>
                  <a:pt x="28079" y="581673"/>
                  <a:pt x="25914" y="584920"/>
                </a:cubicBezTo>
                <a:cubicBezTo>
                  <a:pt x="8941" y="610379"/>
                  <a:pt x="13920" y="598690"/>
                  <a:pt x="7404" y="618238"/>
                </a:cubicBezTo>
                <a:cubicBezTo>
                  <a:pt x="8638" y="641684"/>
                  <a:pt x="3681" y="666303"/>
                  <a:pt x="11106" y="688577"/>
                </a:cubicBezTo>
                <a:cubicBezTo>
                  <a:pt x="13574" y="695981"/>
                  <a:pt x="25914" y="693513"/>
                  <a:pt x="33318" y="695981"/>
                </a:cubicBezTo>
                <a:lnTo>
                  <a:pt x="44424" y="699683"/>
                </a:lnTo>
                <a:cubicBezTo>
                  <a:pt x="49360" y="707087"/>
                  <a:pt x="56418" y="713453"/>
                  <a:pt x="59232" y="721895"/>
                </a:cubicBezTo>
                <a:lnTo>
                  <a:pt x="66636" y="744107"/>
                </a:lnTo>
                <a:cubicBezTo>
                  <a:pt x="62934" y="746575"/>
                  <a:pt x="58948" y="748663"/>
                  <a:pt x="55530" y="751511"/>
                </a:cubicBezTo>
                <a:cubicBezTo>
                  <a:pt x="45567" y="759814"/>
                  <a:pt x="45135" y="764769"/>
                  <a:pt x="33318" y="770021"/>
                </a:cubicBezTo>
                <a:cubicBezTo>
                  <a:pt x="26186" y="773191"/>
                  <a:pt x="11106" y="777425"/>
                  <a:pt x="11106" y="777425"/>
                </a:cubicBezTo>
                <a:cubicBezTo>
                  <a:pt x="9872" y="783595"/>
                  <a:pt x="8184" y="789692"/>
                  <a:pt x="7404" y="795936"/>
                </a:cubicBezTo>
                <a:cubicBezTo>
                  <a:pt x="916" y="847843"/>
                  <a:pt x="8709" y="821638"/>
                  <a:pt x="0" y="847764"/>
                </a:cubicBezTo>
                <a:cubicBezTo>
                  <a:pt x="1234" y="866274"/>
                  <a:pt x="-797" y="885297"/>
                  <a:pt x="3702" y="903294"/>
                </a:cubicBezTo>
                <a:cubicBezTo>
                  <a:pt x="4648" y="907080"/>
                  <a:pt x="12049" y="904237"/>
                  <a:pt x="14808" y="906996"/>
                </a:cubicBezTo>
                <a:cubicBezTo>
                  <a:pt x="50571" y="942759"/>
                  <a:pt x="-19688" y="892637"/>
                  <a:pt x="29616" y="925506"/>
                </a:cubicBezTo>
                <a:cubicBezTo>
                  <a:pt x="32084" y="932910"/>
                  <a:pt x="32691" y="941225"/>
                  <a:pt x="37020" y="947719"/>
                </a:cubicBezTo>
                <a:cubicBezTo>
                  <a:pt x="44259" y="958577"/>
                  <a:pt x="45061" y="957669"/>
                  <a:pt x="48126" y="969931"/>
                </a:cubicBezTo>
                <a:cubicBezTo>
                  <a:pt x="48425" y="971128"/>
                  <a:pt x="48126" y="972399"/>
                  <a:pt x="48126" y="973633"/>
                </a:cubicBezTo>
              </a:path>
            </a:pathLst>
          </a:custGeom>
          <a:noFill/>
          <a:ln>
            <a:solidFill>
              <a:srgbClr val="00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9" name="Полилиния 8"/>
          <p:cNvSpPr/>
          <p:nvPr/>
        </p:nvSpPr>
        <p:spPr>
          <a:xfrm>
            <a:off x="1532638" y="3453989"/>
            <a:ext cx="510879" cy="770021"/>
          </a:xfrm>
          <a:custGeom>
            <a:avLst/>
            <a:gdLst>
              <a:gd name="connsiteX0" fmla="*/ 351692 w 510879"/>
              <a:gd name="connsiteY0" fmla="*/ 770021 h 770021"/>
              <a:gd name="connsiteX1" fmla="*/ 340586 w 510879"/>
              <a:gd name="connsiteY1" fmla="*/ 751511 h 770021"/>
              <a:gd name="connsiteX2" fmla="*/ 322076 w 510879"/>
              <a:gd name="connsiteY2" fmla="*/ 733000 h 770021"/>
              <a:gd name="connsiteX3" fmla="*/ 307268 w 510879"/>
              <a:gd name="connsiteY3" fmla="*/ 710788 h 770021"/>
              <a:gd name="connsiteX4" fmla="*/ 310970 w 510879"/>
              <a:gd name="connsiteY4" fmla="*/ 695980 h 770021"/>
              <a:gd name="connsiteX5" fmla="*/ 322076 w 510879"/>
              <a:gd name="connsiteY5" fmla="*/ 692278 h 770021"/>
              <a:gd name="connsiteX6" fmla="*/ 336884 w 510879"/>
              <a:gd name="connsiteY6" fmla="*/ 688576 h 770021"/>
              <a:gd name="connsiteX7" fmla="*/ 381309 w 510879"/>
              <a:gd name="connsiteY7" fmla="*/ 684874 h 770021"/>
              <a:gd name="connsiteX8" fmla="*/ 403521 w 510879"/>
              <a:gd name="connsiteY8" fmla="*/ 670066 h 770021"/>
              <a:gd name="connsiteX9" fmla="*/ 425733 w 510879"/>
              <a:gd name="connsiteY9" fmla="*/ 655258 h 770021"/>
              <a:gd name="connsiteX10" fmla="*/ 429435 w 510879"/>
              <a:gd name="connsiteY10" fmla="*/ 644152 h 770021"/>
              <a:gd name="connsiteX11" fmla="*/ 451647 w 510879"/>
              <a:gd name="connsiteY11" fmla="*/ 629344 h 770021"/>
              <a:gd name="connsiteX12" fmla="*/ 481263 w 510879"/>
              <a:gd name="connsiteY12" fmla="*/ 596026 h 770021"/>
              <a:gd name="connsiteX13" fmla="*/ 492369 w 510879"/>
              <a:gd name="connsiteY13" fmla="*/ 584920 h 770021"/>
              <a:gd name="connsiteX14" fmla="*/ 507177 w 510879"/>
              <a:gd name="connsiteY14" fmla="*/ 566409 h 770021"/>
              <a:gd name="connsiteX15" fmla="*/ 510879 w 510879"/>
              <a:gd name="connsiteY15" fmla="*/ 555303 h 770021"/>
              <a:gd name="connsiteX16" fmla="*/ 507177 w 510879"/>
              <a:gd name="connsiteY16" fmla="*/ 488667 h 770021"/>
              <a:gd name="connsiteX17" fmla="*/ 503475 w 510879"/>
              <a:gd name="connsiteY17" fmla="*/ 477561 h 770021"/>
              <a:gd name="connsiteX18" fmla="*/ 499773 w 510879"/>
              <a:gd name="connsiteY18" fmla="*/ 455349 h 770021"/>
              <a:gd name="connsiteX19" fmla="*/ 477561 w 510879"/>
              <a:gd name="connsiteY19" fmla="*/ 433137 h 770021"/>
              <a:gd name="connsiteX20" fmla="*/ 462753 w 510879"/>
              <a:gd name="connsiteY20" fmla="*/ 410924 h 770021"/>
              <a:gd name="connsiteX21" fmla="*/ 455349 w 510879"/>
              <a:gd name="connsiteY21" fmla="*/ 388712 h 770021"/>
              <a:gd name="connsiteX22" fmla="*/ 433137 w 510879"/>
              <a:gd name="connsiteY22" fmla="*/ 373904 h 770021"/>
              <a:gd name="connsiteX23" fmla="*/ 422031 w 510879"/>
              <a:gd name="connsiteY23" fmla="*/ 366500 h 770021"/>
              <a:gd name="connsiteX24" fmla="*/ 410925 w 510879"/>
              <a:gd name="connsiteY24" fmla="*/ 355394 h 770021"/>
              <a:gd name="connsiteX25" fmla="*/ 396117 w 510879"/>
              <a:gd name="connsiteY25" fmla="*/ 351692 h 770021"/>
              <a:gd name="connsiteX26" fmla="*/ 385011 w 510879"/>
              <a:gd name="connsiteY26" fmla="*/ 347990 h 770021"/>
              <a:gd name="connsiteX27" fmla="*/ 370202 w 510879"/>
              <a:gd name="connsiteY27" fmla="*/ 344288 h 770021"/>
              <a:gd name="connsiteX28" fmla="*/ 347990 w 510879"/>
              <a:gd name="connsiteY28" fmla="*/ 336884 h 770021"/>
              <a:gd name="connsiteX29" fmla="*/ 325778 w 510879"/>
              <a:gd name="connsiteY29" fmla="*/ 325778 h 770021"/>
              <a:gd name="connsiteX30" fmla="*/ 299864 w 510879"/>
              <a:gd name="connsiteY30" fmla="*/ 314672 h 770021"/>
              <a:gd name="connsiteX31" fmla="*/ 266546 w 510879"/>
              <a:gd name="connsiteY31" fmla="*/ 296162 h 770021"/>
              <a:gd name="connsiteX32" fmla="*/ 244334 w 510879"/>
              <a:gd name="connsiteY32" fmla="*/ 281354 h 770021"/>
              <a:gd name="connsiteX33" fmla="*/ 240632 w 510879"/>
              <a:gd name="connsiteY33" fmla="*/ 248035 h 770021"/>
              <a:gd name="connsiteX34" fmla="*/ 211015 w 510879"/>
              <a:gd name="connsiteY34" fmla="*/ 236929 h 770021"/>
              <a:gd name="connsiteX35" fmla="*/ 199909 w 510879"/>
              <a:gd name="connsiteY35" fmla="*/ 225823 h 770021"/>
              <a:gd name="connsiteX36" fmla="*/ 192505 w 510879"/>
              <a:gd name="connsiteY36" fmla="*/ 214717 h 770021"/>
              <a:gd name="connsiteX37" fmla="*/ 181399 w 510879"/>
              <a:gd name="connsiteY37" fmla="*/ 207313 h 770021"/>
              <a:gd name="connsiteX38" fmla="*/ 173995 w 510879"/>
              <a:gd name="connsiteY38" fmla="*/ 196207 h 770021"/>
              <a:gd name="connsiteX39" fmla="*/ 170293 w 510879"/>
              <a:gd name="connsiteY39" fmla="*/ 185101 h 770021"/>
              <a:gd name="connsiteX40" fmla="*/ 88849 w 510879"/>
              <a:gd name="connsiteY40" fmla="*/ 166591 h 770021"/>
              <a:gd name="connsiteX41" fmla="*/ 66636 w 510879"/>
              <a:gd name="connsiteY41" fmla="*/ 151783 h 770021"/>
              <a:gd name="connsiteX42" fmla="*/ 55530 w 510879"/>
              <a:gd name="connsiteY42" fmla="*/ 144379 h 770021"/>
              <a:gd name="connsiteX43" fmla="*/ 51828 w 510879"/>
              <a:gd name="connsiteY43" fmla="*/ 133273 h 770021"/>
              <a:gd name="connsiteX44" fmla="*/ 44424 w 510879"/>
              <a:gd name="connsiteY44" fmla="*/ 125868 h 770021"/>
              <a:gd name="connsiteX45" fmla="*/ 37020 w 510879"/>
              <a:gd name="connsiteY45" fmla="*/ 114762 h 770021"/>
              <a:gd name="connsiteX46" fmla="*/ 33318 w 510879"/>
              <a:gd name="connsiteY46" fmla="*/ 103656 h 770021"/>
              <a:gd name="connsiteX47" fmla="*/ 25914 w 510879"/>
              <a:gd name="connsiteY47" fmla="*/ 92550 h 770021"/>
              <a:gd name="connsiteX48" fmla="*/ 18510 w 510879"/>
              <a:gd name="connsiteY48" fmla="*/ 70338 h 770021"/>
              <a:gd name="connsiteX49" fmla="*/ 14808 w 510879"/>
              <a:gd name="connsiteY49" fmla="*/ 18510 h 770021"/>
              <a:gd name="connsiteX50" fmla="*/ 11106 w 510879"/>
              <a:gd name="connsiteY50" fmla="*/ 7404 h 770021"/>
              <a:gd name="connsiteX51" fmla="*/ 0 w 510879"/>
              <a:gd name="connsiteY51" fmla="*/ 0 h 770021"/>
              <a:gd name="connsiteX52" fmla="*/ 7404 w 510879"/>
              <a:gd name="connsiteY52" fmla="*/ 85146 h 770021"/>
              <a:gd name="connsiteX53" fmla="*/ 25914 w 510879"/>
              <a:gd name="connsiteY53" fmla="*/ 118464 h 770021"/>
              <a:gd name="connsiteX54" fmla="*/ 33318 w 510879"/>
              <a:gd name="connsiteY54" fmla="*/ 129571 h 77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10879" h="770021">
                <a:moveTo>
                  <a:pt x="351692" y="770021"/>
                </a:moveTo>
                <a:cubicBezTo>
                  <a:pt x="347990" y="763851"/>
                  <a:pt x="345081" y="757130"/>
                  <a:pt x="340586" y="751511"/>
                </a:cubicBezTo>
                <a:cubicBezTo>
                  <a:pt x="335135" y="744697"/>
                  <a:pt x="326916" y="740260"/>
                  <a:pt x="322076" y="733000"/>
                </a:cubicBezTo>
                <a:lnTo>
                  <a:pt x="307268" y="710788"/>
                </a:lnTo>
                <a:cubicBezTo>
                  <a:pt x="308502" y="705852"/>
                  <a:pt x="307792" y="699953"/>
                  <a:pt x="310970" y="695980"/>
                </a:cubicBezTo>
                <a:cubicBezTo>
                  <a:pt x="313408" y="692933"/>
                  <a:pt x="318324" y="693350"/>
                  <a:pt x="322076" y="692278"/>
                </a:cubicBezTo>
                <a:cubicBezTo>
                  <a:pt x="326968" y="690880"/>
                  <a:pt x="331835" y="689207"/>
                  <a:pt x="336884" y="688576"/>
                </a:cubicBezTo>
                <a:cubicBezTo>
                  <a:pt x="351629" y="686733"/>
                  <a:pt x="366501" y="686108"/>
                  <a:pt x="381309" y="684874"/>
                </a:cubicBezTo>
                <a:cubicBezTo>
                  <a:pt x="402549" y="677794"/>
                  <a:pt x="382723" y="686242"/>
                  <a:pt x="403521" y="670066"/>
                </a:cubicBezTo>
                <a:cubicBezTo>
                  <a:pt x="410545" y="664603"/>
                  <a:pt x="425733" y="655258"/>
                  <a:pt x="425733" y="655258"/>
                </a:cubicBezTo>
                <a:cubicBezTo>
                  <a:pt x="426967" y="651556"/>
                  <a:pt x="426676" y="646911"/>
                  <a:pt x="429435" y="644152"/>
                </a:cubicBezTo>
                <a:cubicBezTo>
                  <a:pt x="435727" y="637860"/>
                  <a:pt x="451647" y="629344"/>
                  <a:pt x="451647" y="629344"/>
                </a:cubicBezTo>
                <a:cubicBezTo>
                  <a:pt x="464859" y="609526"/>
                  <a:pt x="455905" y="621384"/>
                  <a:pt x="481263" y="596026"/>
                </a:cubicBezTo>
                <a:lnTo>
                  <a:pt x="492369" y="584920"/>
                </a:lnTo>
                <a:cubicBezTo>
                  <a:pt x="499254" y="578035"/>
                  <a:pt x="502508" y="575747"/>
                  <a:pt x="507177" y="566409"/>
                </a:cubicBezTo>
                <a:cubicBezTo>
                  <a:pt x="508922" y="562919"/>
                  <a:pt x="509645" y="559005"/>
                  <a:pt x="510879" y="555303"/>
                </a:cubicBezTo>
                <a:cubicBezTo>
                  <a:pt x="509645" y="533091"/>
                  <a:pt x="509286" y="510813"/>
                  <a:pt x="507177" y="488667"/>
                </a:cubicBezTo>
                <a:cubicBezTo>
                  <a:pt x="506807" y="484782"/>
                  <a:pt x="504322" y="481370"/>
                  <a:pt x="503475" y="477561"/>
                </a:cubicBezTo>
                <a:cubicBezTo>
                  <a:pt x="501847" y="470234"/>
                  <a:pt x="503555" y="461833"/>
                  <a:pt x="499773" y="455349"/>
                </a:cubicBezTo>
                <a:cubicBezTo>
                  <a:pt x="494497" y="446305"/>
                  <a:pt x="483369" y="441849"/>
                  <a:pt x="477561" y="433137"/>
                </a:cubicBezTo>
                <a:cubicBezTo>
                  <a:pt x="472625" y="425733"/>
                  <a:pt x="465567" y="419366"/>
                  <a:pt x="462753" y="410924"/>
                </a:cubicBezTo>
                <a:cubicBezTo>
                  <a:pt x="460285" y="403520"/>
                  <a:pt x="461843" y="393041"/>
                  <a:pt x="455349" y="388712"/>
                </a:cubicBezTo>
                <a:lnTo>
                  <a:pt x="433137" y="373904"/>
                </a:lnTo>
                <a:cubicBezTo>
                  <a:pt x="429435" y="371436"/>
                  <a:pt x="425177" y="369646"/>
                  <a:pt x="422031" y="366500"/>
                </a:cubicBezTo>
                <a:cubicBezTo>
                  <a:pt x="418329" y="362798"/>
                  <a:pt x="415471" y="357991"/>
                  <a:pt x="410925" y="355394"/>
                </a:cubicBezTo>
                <a:cubicBezTo>
                  <a:pt x="406507" y="352870"/>
                  <a:pt x="401009" y="353090"/>
                  <a:pt x="396117" y="351692"/>
                </a:cubicBezTo>
                <a:cubicBezTo>
                  <a:pt x="392365" y="350620"/>
                  <a:pt x="388763" y="349062"/>
                  <a:pt x="385011" y="347990"/>
                </a:cubicBezTo>
                <a:cubicBezTo>
                  <a:pt x="380119" y="346592"/>
                  <a:pt x="375076" y="345750"/>
                  <a:pt x="370202" y="344288"/>
                </a:cubicBezTo>
                <a:cubicBezTo>
                  <a:pt x="362727" y="342045"/>
                  <a:pt x="354484" y="341213"/>
                  <a:pt x="347990" y="336884"/>
                </a:cubicBezTo>
                <a:cubicBezTo>
                  <a:pt x="316162" y="315665"/>
                  <a:pt x="356432" y="341105"/>
                  <a:pt x="325778" y="325778"/>
                </a:cubicBezTo>
                <a:cubicBezTo>
                  <a:pt x="300212" y="312995"/>
                  <a:pt x="330683" y="322377"/>
                  <a:pt x="299864" y="314672"/>
                </a:cubicBezTo>
                <a:cubicBezTo>
                  <a:pt x="265007" y="279815"/>
                  <a:pt x="320904" y="332400"/>
                  <a:pt x="266546" y="296162"/>
                </a:cubicBezTo>
                <a:lnTo>
                  <a:pt x="244334" y="281354"/>
                </a:lnTo>
                <a:cubicBezTo>
                  <a:pt x="243100" y="270248"/>
                  <a:pt x="244451" y="258537"/>
                  <a:pt x="240632" y="248035"/>
                </a:cubicBezTo>
                <a:cubicBezTo>
                  <a:pt x="237641" y="239811"/>
                  <a:pt x="215007" y="237727"/>
                  <a:pt x="211015" y="236929"/>
                </a:cubicBezTo>
                <a:cubicBezTo>
                  <a:pt x="207313" y="233227"/>
                  <a:pt x="203261" y="229845"/>
                  <a:pt x="199909" y="225823"/>
                </a:cubicBezTo>
                <a:cubicBezTo>
                  <a:pt x="197061" y="222405"/>
                  <a:pt x="195651" y="217863"/>
                  <a:pt x="192505" y="214717"/>
                </a:cubicBezTo>
                <a:cubicBezTo>
                  <a:pt x="189359" y="211571"/>
                  <a:pt x="185101" y="209781"/>
                  <a:pt x="181399" y="207313"/>
                </a:cubicBezTo>
                <a:cubicBezTo>
                  <a:pt x="178931" y="203611"/>
                  <a:pt x="175985" y="200187"/>
                  <a:pt x="173995" y="196207"/>
                </a:cubicBezTo>
                <a:cubicBezTo>
                  <a:pt x="172250" y="192717"/>
                  <a:pt x="173052" y="187860"/>
                  <a:pt x="170293" y="185101"/>
                </a:cubicBezTo>
                <a:cubicBezTo>
                  <a:pt x="145371" y="160179"/>
                  <a:pt x="126394" y="168938"/>
                  <a:pt x="88849" y="166591"/>
                </a:cubicBezTo>
                <a:lnTo>
                  <a:pt x="66636" y="151783"/>
                </a:lnTo>
                <a:lnTo>
                  <a:pt x="55530" y="144379"/>
                </a:lnTo>
                <a:cubicBezTo>
                  <a:pt x="54296" y="140677"/>
                  <a:pt x="53836" y="136619"/>
                  <a:pt x="51828" y="133273"/>
                </a:cubicBezTo>
                <a:cubicBezTo>
                  <a:pt x="50032" y="130280"/>
                  <a:pt x="46604" y="128594"/>
                  <a:pt x="44424" y="125868"/>
                </a:cubicBezTo>
                <a:cubicBezTo>
                  <a:pt x="41645" y="122394"/>
                  <a:pt x="39010" y="118742"/>
                  <a:pt x="37020" y="114762"/>
                </a:cubicBezTo>
                <a:cubicBezTo>
                  <a:pt x="35275" y="111272"/>
                  <a:pt x="35063" y="107146"/>
                  <a:pt x="33318" y="103656"/>
                </a:cubicBezTo>
                <a:cubicBezTo>
                  <a:pt x="31328" y="99676"/>
                  <a:pt x="27721" y="96616"/>
                  <a:pt x="25914" y="92550"/>
                </a:cubicBezTo>
                <a:cubicBezTo>
                  <a:pt x="22744" y="85418"/>
                  <a:pt x="18510" y="70338"/>
                  <a:pt x="18510" y="70338"/>
                </a:cubicBezTo>
                <a:cubicBezTo>
                  <a:pt x="17276" y="53062"/>
                  <a:pt x="16832" y="35711"/>
                  <a:pt x="14808" y="18510"/>
                </a:cubicBezTo>
                <a:cubicBezTo>
                  <a:pt x="14352" y="14634"/>
                  <a:pt x="13544" y="10451"/>
                  <a:pt x="11106" y="7404"/>
                </a:cubicBezTo>
                <a:cubicBezTo>
                  <a:pt x="8327" y="3930"/>
                  <a:pt x="3702" y="2468"/>
                  <a:pt x="0" y="0"/>
                </a:cubicBezTo>
                <a:cubicBezTo>
                  <a:pt x="9627" y="48137"/>
                  <a:pt x="-2171" y="-15393"/>
                  <a:pt x="7404" y="85146"/>
                </a:cubicBezTo>
                <a:cubicBezTo>
                  <a:pt x="8490" y="96549"/>
                  <a:pt x="21324" y="111578"/>
                  <a:pt x="25914" y="118464"/>
                </a:cubicBezTo>
                <a:lnTo>
                  <a:pt x="33318" y="129571"/>
                </a:lnTo>
              </a:path>
            </a:pathLst>
          </a:custGeom>
          <a:noFill/>
          <a:ln>
            <a:solidFill>
              <a:srgbClr val="00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1584848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598569" cy="792088"/>
          </a:xfrm>
        </p:spPr>
        <p:txBody>
          <a:bodyPr>
            <a:normAutofit/>
          </a:bodyPr>
          <a:lstStyle/>
          <a:p>
            <a:r>
              <a:rPr lang="uk-UA" sz="360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F7DB0D">
                      <a:alpha val="6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Земельні ресурси</a:t>
            </a:r>
            <a:endParaRPr lang="uk-UA" sz="360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F7DB0D">
                    <a:alpha val="6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915702"/>
              </p:ext>
            </p:extLst>
          </p:nvPr>
        </p:nvGraphicFramePr>
        <p:xfrm>
          <a:off x="467544" y="2067694"/>
          <a:ext cx="8280920" cy="3290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9512" y="843558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/>
              <a:t>Сприятливі кліматичні умови і велика кількість рівнин дозволяють максимально ефективно використовувати земельні ресурси Франції</a:t>
            </a:r>
            <a:r>
              <a:rPr lang="uk-UA" sz="2400" dirty="0" smtClean="0"/>
              <a:t>. Ґрунти в країні бурі лісові(родючі).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4916003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ема4">
  <a:themeElements>
    <a:clrScheme name="Небеса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Тема4</Template>
  <TotalTime>2942</TotalTime>
  <Words>1631</Words>
  <Application>Microsoft Office PowerPoint</Application>
  <PresentationFormat>Экран (16:9)</PresentationFormat>
  <Paragraphs>182</Paragraphs>
  <Slides>32</Slides>
  <Notes>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3" baseType="lpstr">
      <vt:lpstr>Тема4</vt:lpstr>
      <vt:lpstr>Французька Республіка République Française</vt:lpstr>
      <vt:lpstr>Символіка країни</vt:lpstr>
      <vt:lpstr>«Візитна картка» Франції</vt:lpstr>
      <vt:lpstr>Оцінка ЕГП</vt:lpstr>
      <vt:lpstr>Оцінка природних умов</vt:lpstr>
      <vt:lpstr>Клімат </vt:lpstr>
      <vt:lpstr>Оцінка природних ресурсів</vt:lpstr>
      <vt:lpstr>Водні ресурси</vt:lpstr>
      <vt:lpstr>Земельні ресурси</vt:lpstr>
      <vt:lpstr>Населення</vt:lpstr>
      <vt:lpstr>Топ 10 найбільших міст Французької республіки</vt:lpstr>
      <vt:lpstr>Презентация PowerPoint</vt:lpstr>
      <vt:lpstr>Економіка Французької республіки</vt:lpstr>
      <vt:lpstr>Презентация PowerPoint</vt:lpstr>
      <vt:lpstr>Електроенергетика</vt:lpstr>
      <vt:lpstr>Чорна та кольорова металургія</vt:lpstr>
      <vt:lpstr>Машинобудування</vt:lpstr>
      <vt:lpstr>Хімічна промисловість</vt:lpstr>
      <vt:lpstr>Легка промисловість</vt:lpstr>
      <vt:lpstr>Харчова промисловість</vt:lpstr>
      <vt:lpstr>Сільське господарство </vt:lpstr>
      <vt:lpstr>Тваринництво </vt:lpstr>
      <vt:lpstr>Рослинництво </vt:lpstr>
      <vt:lpstr>Транспорт </vt:lpstr>
      <vt:lpstr>Сфери послуг</vt:lpstr>
      <vt:lpstr>Туризм </vt:lpstr>
      <vt:lpstr>Зовнішні економічні зв'язки</vt:lpstr>
      <vt:lpstr>Наукові досягнення</vt:lpstr>
      <vt:lpstr>Цікаві факти про Францію </vt:lpstr>
      <vt:lpstr>Питання для перевірки знань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165</cp:revision>
  <dcterms:created xsi:type="dcterms:W3CDTF">2016-11-10T15:08:41Z</dcterms:created>
  <dcterms:modified xsi:type="dcterms:W3CDTF">2017-02-06T20:32:25Z</dcterms:modified>
</cp:coreProperties>
</file>